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2" r:id="rId14"/>
    <p:sldId id="273" r:id="rId15"/>
    <p:sldId id="265" r:id="rId16"/>
    <p:sldId id="266" r:id="rId17"/>
    <p:sldId id="267" r:id="rId18"/>
    <p:sldId id="268" r:id="rId19"/>
    <p:sldId id="274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038EE-FC98-4FCA-9BAE-F0DC18ACB1A7}" v="2" dt="2023-07-27T19:00:56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94660"/>
  </p:normalViewPr>
  <p:slideViewPr>
    <p:cSldViewPr snapToGrid="0">
      <p:cViewPr>
        <p:scale>
          <a:sx n="193" d="100"/>
          <a:sy n="193" d="100"/>
        </p:scale>
        <p:origin x="640" y="2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5B9D-A548-4D80-D332-24C666DBE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1EC24-3E5F-E381-245F-DDB039A1B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F8E36-A4E9-755E-F26A-03413951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AFD65-C3CB-8996-1E42-1EC5DBDC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6C72A-4A78-8869-A857-042478AE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0C9A-26E1-9DED-5555-9EA7B4A1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7ECBA-2516-78BD-FDBB-8731F4E33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85B-6694-B92C-25A2-B336A74C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FDCC0-6FFD-52F7-15C7-05C67DDC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81FBA-86E4-45DB-C674-92664D0E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0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6B05FC-3789-7952-2254-F599E241E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3FEF9-9DD7-C16D-C6EA-5003ABC18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6E569-BAF1-0B39-1BDB-B9ABCA72F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4311-1CA0-B784-26C1-CE1F600A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82DE2-9903-5E8D-CF45-5639F984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7F72-1B0F-17D6-3382-3E8D8BC8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3C38-1AF4-9443-3DF5-772D898E8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B79-B47C-C1C6-AFD7-179447C0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9E86-BD33-85A8-3C1F-0F271A75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3A7C-35A8-DFD6-A9A8-6E08E856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C34E-6A9F-2B4C-7708-E854DAEB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229D9-27BC-CC4D-E16D-F69DC7DCB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DB496-9449-B55B-E0C6-E5E2E6F58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728C0-88EA-63D4-E00D-C58F07ED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B5711-8457-51C2-1EA8-DEE4E20B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F0A9-3F33-C5E7-DC5D-956C92BC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DA60C-7C4B-89BF-1B57-3032C0F1E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F0484-727D-568B-C304-578A40141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1B0B8-C8C6-C5E0-B1CB-CBC55658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032A0-0D43-07B5-06CE-A921450B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68E06-53FB-C90C-8DDE-A61EE255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9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7668-6EED-7263-6B07-23FFEFF0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A69B2-6FD6-A6BE-9D03-39E39149B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A9487-0BC4-F7FE-911A-69215717F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C5971-9A96-1817-D23C-2DF4D8103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4EC42-B26E-2C7D-3C2E-8B8E1AD58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26E25A-3032-97FE-C7D1-82FDA902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FC109F-211E-C680-2BE8-F0274344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6E491-57EE-0D47-FC23-DCD33AF3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0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A940-D431-D85B-15D7-8585D5B2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E30B3-D6FA-7926-AAFA-E0313C6D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5D560-DE3E-8935-A258-75B2F2BC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88EE6-38CA-51B4-9931-2A63925F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F04E2-09A4-060D-33B7-D19DB56E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145E1-068B-E209-9C22-54EA0EE9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8177-5C61-17CB-337F-9AB90C67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3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F1AA-FA65-D3A3-DA1F-FDD99ACC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0AFE7-B99E-27D2-5E30-2E9D73EB4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06404-FC87-6A3D-3B9D-330F93A1F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A5721-9E0D-3550-DCA8-7542E557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87004-A669-53B7-E47A-E08F0428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425DD-F2E2-9DAE-BF6A-F47FD56A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9E5C4-8537-BEC5-9728-871B28F8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38E80-1E66-B9E0-FF70-CC70921E9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94537-C7CB-C6C9-6F70-411BA7ED8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CDD0B-ECF0-AD35-B85A-C0F45348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F3650-3CEF-1F1A-57FB-1D19F824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35B0F-9559-D777-372D-5C5C97DF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0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E2EF8-1151-6ED5-BB2E-7A526DAE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1A913-3F00-4C42-8CD7-AFE75E3E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40C89-069D-24FC-793A-1C396E441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5B671-8415-4158-AA32-E3EB37646C3B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24057-5C04-8233-26D6-969521B60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76F30-CAC4-16DC-ED30-E89034D42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4FF05-E4B8-4F43-B3F1-A56B985A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904FBE-3364-6A15-F85B-C4FFF6FE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9" y="173630"/>
            <a:ext cx="3514377" cy="3076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583C2-4CE8-A637-C6DB-54F20CFBC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8363" y="3898661"/>
            <a:ext cx="1941418" cy="29740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A17E28-0BA7-AA06-6187-8534388AE673}"/>
              </a:ext>
            </a:extLst>
          </p:cNvPr>
          <p:cNvSpPr/>
          <p:nvPr/>
        </p:nvSpPr>
        <p:spPr>
          <a:xfrm>
            <a:off x="3671569" y="2605999"/>
            <a:ext cx="46106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From </a:t>
            </a:r>
          </a:p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Toca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Percussion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A8F6EE-96B1-E021-A1A3-55AA4593E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ABE28-A8F6-90B2-7AFE-5EA02745E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8" name="Picture 7" descr="A black and white pattern&#10;&#10;Description automatically generated">
            <a:extLst>
              <a:ext uri="{FF2B5EF4-FFF2-40B4-BE49-F238E27FC236}">
                <a16:creationId xmlns:a16="http://schemas.microsoft.com/office/drawing/2014/main" id="{760FD676-288B-C1C8-07D3-1C91651BB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302235" y="-1551009"/>
            <a:ext cx="5096315" cy="131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2D5D07BF-BBA5-DAAA-8C82-707C4377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39605" y="-1551009"/>
            <a:ext cx="5096315" cy="1311008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E9C6EB-9DF7-D3DB-20C0-354F7B36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8" y="1307304"/>
            <a:ext cx="4824218" cy="48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671A9-6747-C93C-76B0-E8AB330718E2}"/>
              </a:ext>
            </a:extLst>
          </p:cNvPr>
          <p:cNvSpPr txBox="1"/>
          <p:nvPr/>
        </p:nvSpPr>
        <p:spPr>
          <a:xfrm>
            <a:off x="527316" y="453915"/>
            <a:ext cx="88403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Drum Set Timbales with Snares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5553F-F4A1-0BE0-F1EE-0D9FDA2E94F4}"/>
              </a:ext>
            </a:extLst>
          </p:cNvPr>
          <p:cNvSpPr txBox="1"/>
          <p:nvPr/>
        </p:nvSpPr>
        <p:spPr>
          <a:xfrm>
            <a:off x="4632977" y="2275987"/>
            <a:ext cx="70922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Expand your range of sound options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Perfect for drummers looking to add new elements to their music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12” x 4” model - stunning stainless steel finish provides maximum sustain, brightness, &amp; clarity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12” x 7” model - dazzling hand-hammered stainless-steel finish provides a deeper ring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Smaller head size makes it easy to place in tighter spaces,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Steel shells provide maximum sustain, brightness, &amp; clarity.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Equipped with a snare, with heavy duty throw off, enabling drummers to easily transition from a unique timbale sound to a snappy snare sound.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Heavy-duty mount that accommodates a variety of rods &amp; tom holders, for easy placement on any kit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AE0524-9552-529A-37DC-E041AD758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040B0-FBA3-5D39-4763-4AA1071AB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49798-6437-9734-CA5E-410A5591D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7769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3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pattern&#10;&#10;Description automatically generated">
            <a:extLst>
              <a:ext uri="{FF2B5EF4-FFF2-40B4-BE49-F238E27FC236}">
                <a16:creationId xmlns:a16="http://schemas.microsoft.com/office/drawing/2014/main" id="{71570341-F05D-4090-AF71-485760FB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38516" y="-1551009"/>
            <a:ext cx="5096315" cy="1311008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5FCD42-BCFE-74E4-F7FE-9C84EE3CD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0382"/>
              </p:ext>
            </p:extLst>
          </p:nvPr>
        </p:nvGraphicFramePr>
        <p:xfrm>
          <a:off x="933448" y="4782096"/>
          <a:ext cx="9949245" cy="1400175"/>
        </p:xfrm>
        <a:graphic>
          <a:graphicData uri="http://schemas.openxmlformats.org/drawingml/2006/table">
            <a:tbl>
              <a:tblPr/>
              <a:tblGrid>
                <a:gridCol w="1445840">
                  <a:extLst>
                    <a:ext uri="{9D8B030D-6E8A-4147-A177-3AD203B41FA5}">
                      <a16:colId xmlns:a16="http://schemas.microsoft.com/office/drawing/2014/main" val="1550789550"/>
                    </a:ext>
                  </a:extLst>
                </a:gridCol>
                <a:gridCol w="5708252">
                  <a:extLst>
                    <a:ext uri="{9D8B030D-6E8A-4147-A177-3AD203B41FA5}">
                      <a16:colId xmlns:a16="http://schemas.microsoft.com/office/drawing/2014/main" val="1001189867"/>
                    </a:ext>
                  </a:extLst>
                </a:gridCol>
                <a:gridCol w="999883">
                  <a:extLst>
                    <a:ext uri="{9D8B030D-6E8A-4147-A177-3AD203B41FA5}">
                      <a16:colId xmlns:a16="http://schemas.microsoft.com/office/drawing/2014/main" val="1656206999"/>
                    </a:ext>
                  </a:extLst>
                </a:gridCol>
                <a:gridCol w="908050">
                  <a:extLst>
                    <a:ext uri="{9D8B030D-6E8A-4147-A177-3AD203B41FA5}">
                      <a16:colId xmlns:a16="http://schemas.microsoft.com/office/drawing/2014/main" val="2410765208"/>
                    </a:ext>
                  </a:extLst>
                </a:gridCol>
                <a:gridCol w="887220">
                  <a:extLst>
                    <a:ext uri="{9D8B030D-6E8A-4147-A177-3AD203B41FA5}">
                      <a16:colId xmlns:a16="http://schemas.microsoft.com/office/drawing/2014/main" val="33632390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Model#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7605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T-412-SS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Drumset Timbale w/Snares, 4"x 12", Stainlesss Steel Shell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828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T-712-HH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Drumset Timbale w/Snares, 7"x 12", Hand Hammered Shell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496912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43DE9D8E-EB29-CD28-3CFB-CA0B060CF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13" y="1519578"/>
            <a:ext cx="2787185" cy="27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F1B172A-E831-BDA0-E65E-DB2757D0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35" y="1198138"/>
            <a:ext cx="3336227" cy="33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31E898A-5356-23D0-B729-361F3ADB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78" y="1054526"/>
            <a:ext cx="3711498" cy="371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1118C-8BAF-45FA-99DA-EF8D1F166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DD014-0D7C-B705-0364-11456F9C8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70F0E3-8B79-B2AE-D3D3-0BDC7597CE4F}"/>
              </a:ext>
            </a:extLst>
          </p:cNvPr>
          <p:cNvSpPr txBox="1"/>
          <p:nvPr/>
        </p:nvSpPr>
        <p:spPr>
          <a:xfrm>
            <a:off x="527316" y="453915"/>
            <a:ext cx="88403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Drum Set Timbales with Snares</a:t>
            </a:r>
          </a:p>
        </p:txBody>
      </p:sp>
      <p:pic>
        <p:nvPicPr>
          <p:cNvPr id="11" name="Picture 10" descr="A close-up of a spoon&#10;&#10;Description automatically generated">
            <a:extLst>
              <a:ext uri="{FF2B5EF4-FFF2-40B4-BE49-F238E27FC236}">
                <a16:creationId xmlns:a16="http://schemas.microsoft.com/office/drawing/2014/main" id="{DF674284-76AB-87AB-6E10-6B007A529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27" y="3204649"/>
            <a:ext cx="1244600" cy="1453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416300-0F90-FDDF-671C-3B1949B8D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306" y="149802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D6F96390-0F0E-18E3-DC3D-863E4EC0F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8394" y="-1551009"/>
            <a:ext cx="5096315" cy="1311008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36A492C-DBCA-3977-445E-58729B77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687" y="2911120"/>
            <a:ext cx="3437291" cy="34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6E0101B-3CCC-0BA7-B512-F5D6547E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540">
            <a:off x="3167287" y="1184507"/>
            <a:ext cx="38195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1DFB52-8B58-4512-9903-0B25CD34FC4B}"/>
              </a:ext>
            </a:extLst>
          </p:cNvPr>
          <p:cNvSpPr txBox="1"/>
          <p:nvPr/>
        </p:nvSpPr>
        <p:spPr>
          <a:xfrm>
            <a:off x="5101765" y="3711371"/>
            <a:ext cx="65533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Innovative accessory that adds a jingle sound with precision &amp; control.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Keep that jingle sound close &amp; hit it whenever it’s needed.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Provides sound only when needed, as it’s mounted directly to snare instead of constantly moving hi-hat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Fits on any acoustic kit drum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Features four nickel-plated steel jingles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Black powder-coated metal frame ensures durability &amp; long-lasting use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11844-0C15-AA9B-8996-8E3B8C6B590E}"/>
              </a:ext>
            </a:extLst>
          </p:cNvPr>
          <p:cNvSpPr txBox="1"/>
          <p:nvPr/>
        </p:nvSpPr>
        <p:spPr>
          <a:xfrm>
            <a:off x="978435" y="360961"/>
            <a:ext cx="6094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Jingle Snap – (T-JS)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535C8-1732-BB7E-EFD2-2C09506F4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4004B-9173-DDEF-1AA3-108F955A8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4AEB-C39D-9857-C467-B52B8613D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127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2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595FC5EB-D2B8-450F-0FE0-3CA64E5BE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2131" y="-1551009"/>
            <a:ext cx="5096315" cy="13110084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8DBCD50-84F0-673B-72C2-1BD0161D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07" y="3513873"/>
            <a:ext cx="3344127" cy="33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1DC70-F735-7CEE-0958-49CF0BDB8ECB}"/>
              </a:ext>
            </a:extLst>
          </p:cNvPr>
          <p:cNvSpPr txBox="1"/>
          <p:nvPr/>
        </p:nvSpPr>
        <p:spPr>
          <a:xfrm>
            <a:off x="3953934" y="4157388"/>
            <a:ext cx="77667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Easily add percussion/small cymbals &amp; microphones to nearly every standard drum rim exactly where needed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Ideal for drum kit set-ups, percussion rigs, and marching drums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Angle and height adjustable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Comes standard with a percussion mounting rod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Versatile addition to any drummer or percussionist’s tool kit</a:t>
            </a:r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3256EE1-3C29-2C25-3E8D-65DBAAF1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58" y="236334"/>
            <a:ext cx="3744951" cy="37449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1AB65A-C47C-D285-626D-847E729338BA}"/>
              </a:ext>
            </a:extLst>
          </p:cNvPr>
          <p:cNvSpPr txBox="1"/>
          <p:nvPr/>
        </p:nvSpPr>
        <p:spPr>
          <a:xfrm>
            <a:off x="905934" y="42935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The Grabber - TPGM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FCF97-370B-8510-F5DB-A44E22BEF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82469-B686-69D6-BDF7-D6F184D67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9" name="Picture 8" descr="A close-up of a drum&#10;&#10;Description automatically generated">
            <a:extLst>
              <a:ext uri="{FF2B5EF4-FFF2-40B4-BE49-F238E27FC236}">
                <a16:creationId xmlns:a16="http://schemas.microsoft.com/office/drawing/2014/main" id="{2ED871D2-4C61-66A0-0292-AFDCEBA84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7" y="329808"/>
            <a:ext cx="3558002" cy="3558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2854F-A190-2EA4-BC94-523E442CA1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1387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8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2F3B1B3C-3DFB-3804-56B9-C9702C046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2131" y="-1551009"/>
            <a:ext cx="5096315" cy="13110084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B1E1C25-4523-8486-D9B4-561D826E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21" y="735041"/>
            <a:ext cx="3106822" cy="31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194AC7F-A3A0-901D-22A4-7C2DCFB1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9" y="2093622"/>
            <a:ext cx="4048113" cy="40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A90062-0A09-F2F2-C700-F813C9FD6C3C}"/>
              </a:ext>
            </a:extLst>
          </p:cNvPr>
          <p:cNvSpPr txBox="1"/>
          <p:nvPr/>
        </p:nvSpPr>
        <p:spPr>
          <a:xfrm>
            <a:off x="4434408" y="3860468"/>
            <a:ext cx="74614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Versatile &amp; durable stand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Combines the functionality of seated bongo stands &amp; bongo arms into one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Play bongos while seated on a throne or attach them to a double conga stand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Fully customizable to meet any playing style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C-Clamp bongo mount &amp; adjustable height &amp; angle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Designed to fit any double conga stand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Add bongos to your set, without taking up floor space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Ideal add-on for any drummer or percussionist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EAFC6-9DB7-197F-A044-0622041A46C9}"/>
              </a:ext>
            </a:extLst>
          </p:cNvPr>
          <p:cNvSpPr txBox="1"/>
          <p:nvPr/>
        </p:nvSpPr>
        <p:spPr>
          <a:xfrm>
            <a:off x="416560" y="420951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Multi-Use Bongo </a:t>
            </a:r>
          </a:p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Stand – TMBS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F048E-B01B-6744-5AEE-9C405EFAB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CE385-2442-30B3-5C4F-14FADC0D4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7DD6B-DA15-C026-C548-7D811CCAF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7403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70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attern&#10;&#10;Description automatically generated">
            <a:extLst>
              <a:ext uri="{FF2B5EF4-FFF2-40B4-BE49-F238E27FC236}">
                <a16:creationId xmlns:a16="http://schemas.microsoft.com/office/drawing/2014/main" id="{4C8C628E-C3A7-A45C-6EC2-644951AE3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8394" y="-1551009"/>
            <a:ext cx="5096315" cy="13110084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129630-62FB-DF51-DABA-6AE552B4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1819484"/>
            <a:ext cx="4736537" cy="47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4BD48A0-531F-C604-C450-2B2AE20F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5322" y="2553084"/>
            <a:ext cx="4296793" cy="429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BF8EF-D987-02E1-CB01-2AF27EEEF944}"/>
              </a:ext>
            </a:extLst>
          </p:cNvPr>
          <p:cNvSpPr txBox="1"/>
          <p:nvPr/>
        </p:nvSpPr>
        <p:spPr>
          <a:xfrm>
            <a:off x="3182141" y="2793505"/>
            <a:ext cx="63207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Two 3/8” diameter posts, in two lengths on one end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An adjustable stand clamp on the other end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Great for mounting multiple accessories together at different heights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Perfect for use with the </a:t>
            </a:r>
            <a:r>
              <a:rPr lang="en-US" b="0" i="0" dirty="0" err="1">
                <a:solidFill>
                  <a:srgbClr val="27140D"/>
                </a:solidFill>
                <a:effectLst/>
                <a:latin typeface="Helvetica Neue"/>
              </a:rPr>
              <a:t>Toca</a:t>
            </a: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rgbClr val="27140D"/>
                </a:solidFill>
                <a:effectLst/>
                <a:latin typeface="Helvetica Neue"/>
              </a:rPr>
              <a:t>KickBoxx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4B879-F111-17DE-8547-BC9F3669078B}"/>
              </a:ext>
            </a:extLst>
          </p:cNvPr>
          <p:cNvSpPr txBox="1"/>
          <p:nvPr/>
        </p:nvSpPr>
        <p:spPr>
          <a:xfrm>
            <a:off x="772160" y="539095"/>
            <a:ext cx="6319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Dual Post U-Rod Accessory Clamp - TDPAC</a:t>
            </a:r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78EAA-B73F-A28C-020E-EE79C974E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E0B455-D082-7593-97FD-D9BAA617F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D9919C-EBEC-FD96-0345-03EC8CDFE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1631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1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Description automatically generated">
            <a:extLst>
              <a:ext uri="{FF2B5EF4-FFF2-40B4-BE49-F238E27FC236}">
                <a16:creationId xmlns:a16="http://schemas.microsoft.com/office/drawing/2014/main" id="{A10377A6-DAE9-7B01-1BFF-F94A27ACC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8394" y="-1551009"/>
            <a:ext cx="5096315" cy="1311008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CC7BAC-95CB-7AFA-6DB9-099F461E9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995779"/>
              </p:ext>
            </p:extLst>
          </p:nvPr>
        </p:nvGraphicFramePr>
        <p:xfrm>
          <a:off x="791210" y="3572034"/>
          <a:ext cx="10161270" cy="1815465"/>
        </p:xfrm>
        <a:graphic>
          <a:graphicData uri="http://schemas.openxmlformats.org/drawingml/2006/table">
            <a:tbl>
              <a:tblPr/>
              <a:tblGrid>
                <a:gridCol w="1488194">
                  <a:extLst>
                    <a:ext uri="{9D8B030D-6E8A-4147-A177-3AD203B41FA5}">
                      <a16:colId xmlns:a16="http://schemas.microsoft.com/office/drawing/2014/main" val="868425353"/>
                    </a:ext>
                  </a:extLst>
                </a:gridCol>
                <a:gridCol w="5875466">
                  <a:extLst>
                    <a:ext uri="{9D8B030D-6E8A-4147-A177-3AD203B41FA5}">
                      <a16:colId xmlns:a16="http://schemas.microsoft.com/office/drawing/2014/main" val="1475127052"/>
                    </a:ext>
                  </a:extLst>
                </a:gridCol>
                <a:gridCol w="1029172">
                  <a:extLst>
                    <a:ext uri="{9D8B030D-6E8A-4147-A177-3AD203B41FA5}">
                      <a16:colId xmlns:a16="http://schemas.microsoft.com/office/drawing/2014/main" val="4196151976"/>
                    </a:ext>
                  </a:extLst>
                </a:gridCol>
                <a:gridCol w="855228">
                  <a:extLst>
                    <a:ext uri="{9D8B030D-6E8A-4147-A177-3AD203B41FA5}">
                      <a16:colId xmlns:a16="http://schemas.microsoft.com/office/drawing/2014/main" val="331495185"/>
                    </a:ext>
                  </a:extLst>
                </a:gridCol>
                <a:gridCol w="913210">
                  <a:extLst>
                    <a:ext uri="{9D8B030D-6E8A-4147-A177-3AD203B41FA5}">
                      <a16:colId xmlns:a16="http://schemas.microsoft.com/office/drawing/2014/main" val="20779542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 Number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MAP- 2023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Dealer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37393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T-JS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Jingle Snap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7896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TPGM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 Grabber' Percussion Clamp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$35.99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44069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TMBS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Multi-Use Bongo Stand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$99.99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71225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TDPAC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Post U-Rod Accessory Clamp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4514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ACDE1D7D-41E4-28A2-A321-9BC4B5A1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8699" y="1064224"/>
            <a:ext cx="2125416" cy="2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801FBF7-710C-04AC-A2E8-3D6D71EF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27" y="906374"/>
            <a:ext cx="2429075" cy="24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B3B9693-ADF7-91C7-4FB0-2C91CBDB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11" y="1001713"/>
            <a:ext cx="2250439" cy="2250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B7073B5-C36E-BD74-E2E1-21B8104F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6" y="1196056"/>
            <a:ext cx="2250439" cy="225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3517C2-0CDC-4C50-3DC4-242946FB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4EDBE-A1B3-B8F6-1158-91D32AA5A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E51207-9F32-0E95-9CDF-7E43D4F5A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0899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72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1EC80006-8463-4936-590A-CAB947BFD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2131" y="-1551009"/>
            <a:ext cx="5096315" cy="13110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01252-DEFD-F824-1E77-8D8E8C57383A}"/>
              </a:ext>
            </a:extLst>
          </p:cNvPr>
          <p:cNvSpPr txBox="1"/>
          <p:nvPr/>
        </p:nvSpPr>
        <p:spPr>
          <a:xfrm>
            <a:off x="1148080" y="5374640"/>
            <a:ext cx="956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A3D27-EC13-4557-E78D-99B98114D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258" y="2299503"/>
            <a:ext cx="5647482" cy="2258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642CE-3F62-C05E-FA0E-1DE0BD077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7A951-0B2F-3F85-8D76-0FB13DA1E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E8D6B-FCC1-A162-4E12-FE5B758BE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753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6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B6601BB6-6690-845D-DC86-42449ABCD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39605" y="-1551009"/>
            <a:ext cx="5096315" cy="13110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7E98D-E18A-E325-BD3E-06B62BA0A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8229" y="80034"/>
            <a:ext cx="2217821" cy="2217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1D127-8E25-5FCC-4B5B-4DF12E36C39D}"/>
              </a:ext>
            </a:extLst>
          </p:cNvPr>
          <p:cNvSpPr txBox="1"/>
          <p:nvPr/>
        </p:nvSpPr>
        <p:spPr>
          <a:xfrm>
            <a:off x="3127359" y="687251"/>
            <a:ext cx="507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Toca</a:t>
            </a:r>
            <a:r>
              <a:rPr lang="en-US" sz="4400" dirty="0"/>
              <a:t> 30</a:t>
            </a:r>
            <a:r>
              <a:rPr lang="en-US" sz="4400" baseline="30000" dirty="0"/>
              <a:t>th</a:t>
            </a:r>
            <a:r>
              <a:rPr lang="en-US" sz="4400" dirty="0"/>
              <a:t> Anniversary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9955F-0559-132C-E179-FB5F9B57A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182" y="1341585"/>
            <a:ext cx="5282966" cy="5282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4F416-C36D-A5B7-522F-6810E06FD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729" y="3890674"/>
            <a:ext cx="3718786" cy="3718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7E7C3-78DD-624B-13E8-61E72808B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808FB-310D-9700-C271-AD68B1ACD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63C5894-EF4C-5FE0-4D68-606876D3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212" y="2430155"/>
            <a:ext cx="2387329" cy="23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8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Description automatically generated">
            <a:extLst>
              <a:ext uri="{FF2B5EF4-FFF2-40B4-BE49-F238E27FC236}">
                <a16:creationId xmlns:a16="http://schemas.microsoft.com/office/drawing/2014/main" id="{3B175105-7668-31A9-2F9D-753EE7326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52131" y="-1551009"/>
            <a:ext cx="5096315" cy="13110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7E98D-E18A-E325-BD3E-06B62BA0A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2011" y="123023"/>
            <a:ext cx="2217821" cy="2217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1D127-8E25-5FCC-4B5B-4DF12E36C39D}"/>
              </a:ext>
            </a:extLst>
          </p:cNvPr>
          <p:cNvSpPr txBox="1"/>
          <p:nvPr/>
        </p:nvSpPr>
        <p:spPr>
          <a:xfrm>
            <a:off x="672212" y="399627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30</a:t>
            </a:r>
            <a:r>
              <a:rPr lang="en-US" sz="4400" baseline="30000" dirty="0"/>
              <a:t>th</a:t>
            </a:r>
            <a:r>
              <a:rPr lang="en-US" sz="4400" dirty="0"/>
              <a:t> Anniversary Congas &amp; Bongos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9955F-0559-132C-E179-FB5F9B57A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213" y="906118"/>
            <a:ext cx="4094507" cy="4094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4F416-C36D-A5B7-522F-6810E06FD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764" y="4007463"/>
            <a:ext cx="3310300" cy="33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F3E8A-43E1-D058-EFAE-0A13DCD1AF41}"/>
              </a:ext>
            </a:extLst>
          </p:cNvPr>
          <p:cNvSpPr txBox="1"/>
          <p:nvPr/>
        </p:nvSpPr>
        <p:spPr>
          <a:xfrm>
            <a:off x="4734203" y="1587904"/>
            <a:ext cx="5771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30</a:t>
            </a:r>
            <a:r>
              <a:rPr lang="en-US" sz="2400" b="1" u="sng" baseline="30000" dirty="0"/>
              <a:t>tH</a:t>
            </a:r>
            <a:r>
              <a:rPr lang="en-US" sz="2400" b="1" u="sng" dirty="0"/>
              <a:t> Anniversary Congas Features:</a:t>
            </a:r>
          </a:p>
          <a:p>
            <a:r>
              <a:rPr lang="en-US" dirty="0"/>
              <a:t> - Margarita Blanca Finish</a:t>
            </a:r>
          </a:p>
          <a:p>
            <a:r>
              <a:rPr lang="en-US" dirty="0"/>
              <a:t> - One-of-a-kind Anodized Hardware</a:t>
            </a:r>
          </a:p>
          <a:p>
            <a:r>
              <a:rPr lang="en-US" dirty="0"/>
              <a:t> - Remo </a:t>
            </a:r>
            <a:r>
              <a:rPr lang="en-US" dirty="0" err="1"/>
              <a:t>Nuskyn</a:t>
            </a:r>
            <a:r>
              <a:rPr lang="en-US" dirty="0"/>
              <a:t> heads</a:t>
            </a:r>
          </a:p>
          <a:p>
            <a:r>
              <a:rPr lang="en-US" dirty="0"/>
              <a:t> - Seamless </a:t>
            </a:r>
            <a:r>
              <a:rPr lang="en-US" dirty="0" err="1"/>
              <a:t>Fibreglass</a:t>
            </a:r>
            <a:r>
              <a:rPr lang="en-US" dirty="0"/>
              <a:t> shell </a:t>
            </a:r>
          </a:p>
          <a:p>
            <a:r>
              <a:rPr lang="en-US" dirty="0"/>
              <a:t> -  Wider Belly to produce deeper bass tone and crisp highs</a:t>
            </a:r>
          </a:p>
          <a:p>
            <a:r>
              <a:rPr lang="en-US" b="1" dirty="0"/>
              <a:t>5311-MB - Quinto MAP $479.99</a:t>
            </a:r>
          </a:p>
          <a:p>
            <a:r>
              <a:rPr lang="en-US" b="1" dirty="0"/>
              <a:t>5311-3/4MB - Conga MAP $519.99</a:t>
            </a:r>
          </a:p>
          <a:p>
            <a:r>
              <a:rPr lang="en-US" b="1" dirty="0"/>
              <a:t>5312-1/2MB - </a:t>
            </a:r>
            <a:r>
              <a:rPr lang="en-US" b="1" dirty="0" err="1"/>
              <a:t>Tumba</a:t>
            </a:r>
            <a:r>
              <a:rPr lang="en-US" b="1" dirty="0"/>
              <a:t> MAP $529.99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A0CCD-7C75-C1B1-6754-8FA74074A8C1}"/>
              </a:ext>
            </a:extLst>
          </p:cNvPr>
          <p:cNvSpPr txBox="1"/>
          <p:nvPr/>
        </p:nvSpPr>
        <p:spPr>
          <a:xfrm>
            <a:off x="5359732" y="4611714"/>
            <a:ext cx="52782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30</a:t>
            </a:r>
            <a:r>
              <a:rPr lang="en-US" sz="2400" b="1" u="sng" baseline="30000" dirty="0"/>
              <a:t>tH</a:t>
            </a:r>
            <a:r>
              <a:rPr lang="en-US" sz="2400" b="1" u="sng" dirty="0"/>
              <a:t> Anniversary Bongos:</a:t>
            </a:r>
          </a:p>
          <a:p>
            <a:r>
              <a:rPr lang="en-US" dirty="0"/>
              <a:t> - Margarita Blanca Finish</a:t>
            </a:r>
          </a:p>
          <a:p>
            <a:r>
              <a:rPr lang="en-US" dirty="0"/>
              <a:t> - One-of-a-kind Anodized hardware</a:t>
            </a:r>
          </a:p>
          <a:p>
            <a:r>
              <a:rPr lang="en-US" dirty="0"/>
              <a:t> - Remo </a:t>
            </a:r>
            <a:r>
              <a:rPr lang="en-US" dirty="0" err="1"/>
              <a:t>Nuskyn</a:t>
            </a:r>
            <a:r>
              <a:rPr lang="en-US" dirty="0"/>
              <a:t> heads</a:t>
            </a:r>
          </a:p>
          <a:p>
            <a:r>
              <a:rPr lang="en-US" dirty="0"/>
              <a:t> - Seamless Fiberglass shell</a:t>
            </a:r>
          </a:p>
          <a:p>
            <a:r>
              <a:rPr lang="en-US" b="1" dirty="0"/>
              <a:t>5300-MB - Bongo MAP $379.99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CF6A8-949D-6DC8-6F6E-0BE78BD9B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9FF7A-83E1-9C86-E998-4AFDB860D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pattern&#10;&#10;Description automatically generated">
            <a:extLst>
              <a:ext uri="{FF2B5EF4-FFF2-40B4-BE49-F238E27FC236}">
                <a16:creationId xmlns:a16="http://schemas.microsoft.com/office/drawing/2014/main" id="{3DC015E0-0A4C-A1EB-D06D-9F95E130D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28723" y="-1551009"/>
            <a:ext cx="5096315" cy="131100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2827DF-1266-CFF8-9711-22979D9B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685" y="1223509"/>
            <a:ext cx="3614737" cy="361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5E2F57-6D2A-1586-7984-6FDCCB4A97C7}"/>
              </a:ext>
            </a:extLst>
          </p:cNvPr>
          <p:cNvSpPr txBox="1"/>
          <p:nvPr/>
        </p:nvSpPr>
        <p:spPr>
          <a:xfrm>
            <a:off x="974421" y="159462"/>
            <a:ext cx="7090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30</a:t>
            </a:r>
            <a:r>
              <a:rPr lang="en-US" sz="4400" baseline="30000" dirty="0"/>
              <a:t>th</a:t>
            </a:r>
            <a:r>
              <a:rPr lang="en-US" sz="4400" dirty="0"/>
              <a:t> Anniversary Timbale &amp; Bongo Bells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0DC3C5-3206-7399-CE26-B73EE1ED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9553" y="1388069"/>
            <a:ext cx="3428207" cy="34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E5D0D7-27C4-4A27-23BB-7165FD5C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7760" y="1972929"/>
            <a:ext cx="4899819" cy="48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3E3174-787D-DF41-E41A-7F2245C72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1142" y="159462"/>
            <a:ext cx="2217821" cy="2217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5D522-101B-F714-9C19-1FCE59BA4D18}"/>
              </a:ext>
            </a:extLst>
          </p:cNvPr>
          <p:cNvSpPr txBox="1"/>
          <p:nvPr/>
        </p:nvSpPr>
        <p:spPr>
          <a:xfrm>
            <a:off x="4093274" y="4939903"/>
            <a:ext cx="147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Bongo Bell</a:t>
            </a:r>
          </a:p>
          <a:p>
            <a:r>
              <a:rPr lang="en-US" b="1" dirty="0"/>
              <a:t>MAP - $59.99</a:t>
            </a:r>
          </a:p>
          <a:p>
            <a:r>
              <a:rPr lang="en-US" b="1" dirty="0"/>
              <a:t>3028-TMB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86175-0DF5-7291-991D-C7E970CD842D}"/>
              </a:ext>
            </a:extLst>
          </p:cNvPr>
          <p:cNvSpPr txBox="1"/>
          <p:nvPr/>
        </p:nvSpPr>
        <p:spPr>
          <a:xfrm>
            <a:off x="1366442" y="4939903"/>
            <a:ext cx="147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Timbale Bell</a:t>
            </a:r>
          </a:p>
          <a:p>
            <a:r>
              <a:rPr lang="en-US" b="1" dirty="0"/>
              <a:t>MAP - $59.99</a:t>
            </a:r>
          </a:p>
          <a:p>
            <a:r>
              <a:rPr lang="en-US" b="1" dirty="0"/>
              <a:t>3026-TMB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4D84D-8FD1-DD67-F398-8A1BC9F8A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A4B28-4800-9A1F-3A9B-6EB0A9C18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572EB620-4AE5-DDD9-2829-B9F5B1726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45868" y="-1551009"/>
            <a:ext cx="5096315" cy="1311008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B28B6BC-8A29-C7A9-5D6E-7CF883B9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355" y="1159010"/>
            <a:ext cx="5401733" cy="54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41D5A9-7471-0E72-DF58-DA3DABDF5CEA}"/>
              </a:ext>
            </a:extLst>
          </p:cNvPr>
          <p:cNvSpPr txBox="1"/>
          <p:nvPr/>
        </p:nvSpPr>
        <p:spPr>
          <a:xfrm>
            <a:off x="1659467" y="451556"/>
            <a:ext cx="4840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Commuter Congas!!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D71A-2A7C-40F5-BE12-24919949B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8867" y="209436"/>
            <a:ext cx="2217821" cy="2217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5150D7-D6E4-6F48-FCB8-B60FF904E792}"/>
              </a:ext>
            </a:extLst>
          </p:cNvPr>
          <p:cNvSpPr txBox="1"/>
          <p:nvPr/>
        </p:nvSpPr>
        <p:spPr>
          <a:xfrm>
            <a:off x="3852769" y="2738736"/>
            <a:ext cx="75151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Portable drums perfect for musicians on the go.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10” &amp; 11” head sizes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Remo </a:t>
            </a:r>
            <a:r>
              <a:rPr lang="en-US" b="0" i="0" dirty="0" err="1">
                <a:solidFill>
                  <a:srgbClr val="27140D"/>
                </a:solidFill>
                <a:effectLst/>
                <a:latin typeface="Helvetica Neue"/>
              </a:rPr>
              <a:t>Fiberskyn</a:t>
            </a: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 heads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Drums sold separately, with or without a stand or as a set of 2 with a double stand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Lugs accessible at the top for simple &amp; quick tuning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10” drum has a 3” diameter port on the bottom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11” drum has a 6” diameter port on the bottom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Heavy-duty steel stand with adjustable arm holds either size Commuter Conga securely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9D081-0827-2580-EE55-E66EE4497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6A119-D1A4-11F1-FA48-90146ACDA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9" name="Picture 8" descr="A pair of black drums&#10;&#10;Description automatically generated">
            <a:extLst>
              <a:ext uri="{FF2B5EF4-FFF2-40B4-BE49-F238E27FC236}">
                <a16:creationId xmlns:a16="http://schemas.microsoft.com/office/drawing/2014/main" id="{B8F4250D-C5BA-6141-E5D4-B8264528A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05" y="4566662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1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Description automatically generated">
            <a:extLst>
              <a:ext uri="{FF2B5EF4-FFF2-40B4-BE49-F238E27FC236}">
                <a16:creationId xmlns:a16="http://schemas.microsoft.com/office/drawing/2014/main" id="{D1A47EDA-6EEA-F378-7B04-E44BBE2A1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20816" y="-1551009"/>
            <a:ext cx="5096315" cy="1311008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D7F1436-7186-98E9-EE82-370F2EAC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02308" y="3181230"/>
            <a:ext cx="3053643" cy="30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1714608-99BF-109A-2A5D-C7EB26DC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6585" y="271831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F7183FC-945E-39F6-EF2A-1592B8D7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573" y="1963592"/>
            <a:ext cx="4656667" cy="46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9ABA11-03A5-9850-E343-358B2FF51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436987"/>
              </p:ext>
            </p:extLst>
          </p:nvPr>
        </p:nvGraphicFramePr>
        <p:xfrm>
          <a:off x="613834" y="204214"/>
          <a:ext cx="8660429" cy="2217822"/>
        </p:xfrm>
        <a:graphic>
          <a:graphicData uri="http://schemas.openxmlformats.org/drawingml/2006/table">
            <a:tbl>
              <a:tblPr/>
              <a:tblGrid>
                <a:gridCol w="1383512">
                  <a:extLst>
                    <a:ext uri="{9D8B030D-6E8A-4147-A177-3AD203B41FA5}">
                      <a16:colId xmlns:a16="http://schemas.microsoft.com/office/drawing/2014/main" val="3961855360"/>
                    </a:ext>
                  </a:extLst>
                </a:gridCol>
                <a:gridCol w="4729997">
                  <a:extLst>
                    <a:ext uri="{9D8B030D-6E8A-4147-A177-3AD203B41FA5}">
                      <a16:colId xmlns:a16="http://schemas.microsoft.com/office/drawing/2014/main" val="2508317661"/>
                    </a:ext>
                  </a:extLst>
                </a:gridCol>
                <a:gridCol w="956780">
                  <a:extLst>
                    <a:ext uri="{9D8B030D-6E8A-4147-A177-3AD203B41FA5}">
                      <a16:colId xmlns:a16="http://schemas.microsoft.com/office/drawing/2014/main" val="4121722426"/>
                    </a:ext>
                  </a:extLst>
                </a:gridCol>
                <a:gridCol w="795070">
                  <a:extLst>
                    <a:ext uri="{9D8B030D-6E8A-4147-A177-3AD203B41FA5}">
                      <a16:colId xmlns:a16="http://schemas.microsoft.com/office/drawing/2014/main" val="890242841"/>
                    </a:ext>
                  </a:extLst>
                </a:gridCol>
                <a:gridCol w="795070">
                  <a:extLst>
                    <a:ext uri="{9D8B030D-6E8A-4147-A177-3AD203B41FA5}">
                      <a16:colId xmlns:a16="http://schemas.microsoft.com/office/drawing/2014/main" val="2654513384"/>
                    </a:ext>
                  </a:extLst>
                </a:gridCol>
              </a:tblGrid>
              <a:tr h="36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Model#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797574"/>
                  </a:ext>
                </a:extLst>
              </a:tr>
              <a:tr h="36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TCCD-10-11S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10” /11" Commuter Congas w/Double Stand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$749.99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7935"/>
                  </a:ext>
                </a:extLst>
              </a:tr>
              <a:tr h="36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TCCD-10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10” Commuter Conga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485848"/>
                  </a:ext>
                </a:extLst>
              </a:tr>
              <a:tr h="36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TCCD-10S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10” Commuter Conga w/Sgl Stand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689172"/>
                  </a:ext>
                </a:extLst>
              </a:tr>
              <a:tr h="36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TCCD-11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11” Commuter Conga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529344"/>
                  </a:ext>
                </a:extLst>
              </a:tr>
              <a:tr h="369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TCCD-11S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11” Commuter Conga w/Sgl Stand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$419.99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29264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ADAA9E-3A3D-7B6F-3DA2-DB8428EE2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65394"/>
              </p:ext>
            </p:extLst>
          </p:nvPr>
        </p:nvGraphicFramePr>
        <p:xfrm>
          <a:off x="624221" y="6161815"/>
          <a:ext cx="7117846" cy="445770"/>
        </p:xfrm>
        <a:graphic>
          <a:graphicData uri="http://schemas.openxmlformats.org/drawingml/2006/table">
            <a:tbl>
              <a:tblPr/>
              <a:tblGrid>
                <a:gridCol w="1042462">
                  <a:extLst>
                    <a:ext uri="{9D8B030D-6E8A-4147-A177-3AD203B41FA5}">
                      <a16:colId xmlns:a16="http://schemas.microsoft.com/office/drawing/2014/main" val="3684399172"/>
                    </a:ext>
                  </a:extLst>
                </a:gridCol>
                <a:gridCol w="4115692">
                  <a:extLst>
                    <a:ext uri="{9D8B030D-6E8A-4147-A177-3AD203B41FA5}">
                      <a16:colId xmlns:a16="http://schemas.microsoft.com/office/drawing/2014/main" val="1455238566"/>
                    </a:ext>
                  </a:extLst>
                </a:gridCol>
                <a:gridCol w="720923">
                  <a:extLst>
                    <a:ext uri="{9D8B030D-6E8A-4147-A177-3AD203B41FA5}">
                      <a16:colId xmlns:a16="http://schemas.microsoft.com/office/drawing/2014/main" val="1010198279"/>
                    </a:ext>
                  </a:extLst>
                </a:gridCol>
                <a:gridCol w="599077">
                  <a:extLst>
                    <a:ext uri="{9D8B030D-6E8A-4147-A177-3AD203B41FA5}">
                      <a16:colId xmlns:a16="http://schemas.microsoft.com/office/drawing/2014/main" val="2451223471"/>
                    </a:ext>
                  </a:extLst>
                </a:gridCol>
                <a:gridCol w="639692">
                  <a:extLst>
                    <a:ext uri="{9D8B030D-6E8A-4147-A177-3AD203B41FA5}">
                      <a16:colId xmlns:a16="http://schemas.microsoft.com/office/drawing/2014/main" val="34194361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TCCD-D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Commuter Conga DBL Stand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$165.99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035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TCCS-S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Commuter Conga SGL Stand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$111.99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4782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D7891A-49A7-FFDD-1FC5-DD8707B1A1D5}"/>
              </a:ext>
            </a:extLst>
          </p:cNvPr>
          <p:cNvSpPr txBox="1"/>
          <p:nvPr/>
        </p:nvSpPr>
        <p:spPr>
          <a:xfrm>
            <a:off x="553709" y="5865541"/>
            <a:ext cx="275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Stands Also Sold Separately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374EC-A73D-2B00-AC53-4B270A211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AEFCF-0048-2DB8-4002-5815A7674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D6C3AC-447F-637E-CB21-C89D8CADD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4395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72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2E19AF79-165D-B9BC-2D97-212280C0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39605" y="-1551009"/>
            <a:ext cx="5096315" cy="13110084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B40929-3205-1631-03E1-010E34FF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578" y="12192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5F94ED-5BCD-656A-A6F1-BAB871A05E83}"/>
              </a:ext>
            </a:extLst>
          </p:cNvPr>
          <p:cNvSpPr txBox="1"/>
          <p:nvPr/>
        </p:nvSpPr>
        <p:spPr>
          <a:xfrm>
            <a:off x="5991578" y="3370372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 28” Tall, Two-ply Asian Oak Wood Shells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Luxe Matte Wine Burst Finish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Tucked Natural Heads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Low Contact </a:t>
            </a:r>
            <a:r>
              <a:rPr lang="en-US" b="0" i="0" dirty="0" err="1">
                <a:solidFill>
                  <a:srgbClr val="27140D"/>
                </a:solidFill>
                <a:effectLst/>
                <a:latin typeface="Helvetica Neue"/>
              </a:rPr>
              <a:t>Counterhoops</a:t>
            </a: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 for Open Sound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Adjustable Basket Stands Included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Matching Bongos Available</a:t>
            </a:r>
          </a:p>
          <a:p>
            <a:endParaRPr lang="en-US" dirty="0">
              <a:solidFill>
                <a:srgbClr val="27140D"/>
              </a:solidFill>
              <a:latin typeface="Helvetica Neue"/>
            </a:endParaRPr>
          </a:p>
          <a:p>
            <a:r>
              <a:rPr lang="en-US" u="sng" dirty="0">
                <a:solidFill>
                  <a:srgbClr val="27140D"/>
                </a:solidFill>
                <a:latin typeface="Helvetica Neue"/>
              </a:rPr>
              <a:t>Other Finishes Also Available</a:t>
            </a:r>
            <a:r>
              <a:rPr lang="en-US" dirty="0">
                <a:solidFill>
                  <a:srgbClr val="27140D"/>
                </a:solidFill>
                <a:latin typeface="Helvetica Neue"/>
              </a:rPr>
              <a:t> – Coffee Fade, Natural, Purple Fade, Wine Fade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44FA8-580F-C652-868C-E0C68F730A8D}"/>
              </a:ext>
            </a:extLst>
          </p:cNvPr>
          <p:cNvSpPr txBox="1"/>
          <p:nvPr/>
        </p:nvSpPr>
        <p:spPr>
          <a:xfrm>
            <a:off x="306916" y="304800"/>
            <a:ext cx="96433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Synergy Deluxe Congas</a:t>
            </a:r>
          </a:p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Wine Burst Matte Finish</a:t>
            </a:r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BC0A7A-EBA0-FA2A-1C89-EFAEF1316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388E9-D78C-C01E-3629-A6169BD9A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4779D-8B84-C55D-68B1-7B21B622D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7769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7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">
            <a:extLst>
              <a:ext uri="{FF2B5EF4-FFF2-40B4-BE49-F238E27FC236}">
                <a16:creationId xmlns:a16="http://schemas.microsoft.com/office/drawing/2014/main" id="{570339CE-2B62-C364-4FFE-3F7AE53FF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33342" y="-1544746"/>
            <a:ext cx="5096315" cy="1311008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4E9714C-B030-EC8B-6384-C565BBB5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9177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365E4B-23EC-CB49-8808-F6C3D5E91AB4}"/>
              </a:ext>
            </a:extLst>
          </p:cNvPr>
          <p:cNvSpPr txBox="1"/>
          <p:nvPr/>
        </p:nvSpPr>
        <p:spPr>
          <a:xfrm>
            <a:off x="6008637" y="3443748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6” and 6-3/4” Diameter, Two-ply Asian Oak Wood Shells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Luxe Matte Wine Burst Finish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Tucked Natural Heads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Low Contact </a:t>
            </a:r>
            <a:r>
              <a:rPr lang="en-US" b="0" i="0" dirty="0" err="1">
                <a:solidFill>
                  <a:srgbClr val="27140D"/>
                </a:solidFill>
                <a:effectLst/>
                <a:latin typeface="Helvetica Neue"/>
              </a:rPr>
              <a:t>Counterhoops</a:t>
            </a: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 for Open Sound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Coffee Fade, Natural, Purple Fade and Wine Fade Finishes also Available</a:t>
            </a:r>
            <a:br>
              <a:rPr lang="en-US" dirty="0"/>
            </a:br>
            <a:r>
              <a:rPr lang="en-US" b="0" i="0" dirty="0">
                <a:solidFill>
                  <a:srgbClr val="27140D"/>
                </a:solidFill>
                <a:effectLst/>
                <a:latin typeface="Helvetica Neue"/>
              </a:rPr>
              <a:t>● Matching Congas Available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C5452-F1B7-6B94-C04A-2229439B4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A2607A-F8A2-3CB4-3A81-26A62B3FE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9D6F8E-F10A-B381-BA91-B071B55C4A18}"/>
              </a:ext>
            </a:extLst>
          </p:cNvPr>
          <p:cNvSpPr txBox="1"/>
          <p:nvPr/>
        </p:nvSpPr>
        <p:spPr>
          <a:xfrm>
            <a:off x="306916" y="304800"/>
            <a:ext cx="96433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Synergy Deluxe </a:t>
            </a:r>
            <a:r>
              <a:rPr lang="en-US" sz="4400" b="1" dirty="0">
                <a:solidFill>
                  <a:srgbClr val="27140D"/>
                </a:solidFill>
              </a:rPr>
              <a:t>B</a:t>
            </a:r>
            <a:r>
              <a:rPr lang="en-US" sz="4400" b="1" i="0" dirty="0">
                <a:solidFill>
                  <a:srgbClr val="27140D"/>
                </a:solidFill>
                <a:effectLst/>
              </a:rPr>
              <a:t>ongos</a:t>
            </a:r>
          </a:p>
          <a:p>
            <a:pPr algn="ctr"/>
            <a:r>
              <a:rPr lang="en-US" sz="4400" b="1" i="0" dirty="0">
                <a:solidFill>
                  <a:srgbClr val="27140D"/>
                </a:solidFill>
                <a:effectLst/>
              </a:rPr>
              <a:t>Wine Burst Matte Finish</a:t>
            </a:r>
            <a:endParaRPr lang="en-US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B3294-1DA5-FF7E-CB47-7971A49F9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8867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7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pattern&#10;&#10;Description automatically generated">
            <a:extLst>
              <a:ext uri="{FF2B5EF4-FFF2-40B4-BE49-F238E27FC236}">
                <a16:creationId xmlns:a16="http://schemas.microsoft.com/office/drawing/2014/main" id="{48495EA9-8F05-7025-6AF6-64513604A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80">
            <a:off x="227079" y="-1551009"/>
            <a:ext cx="5096315" cy="1311008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899EB75-AF47-0DC9-5FFA-BC38654F3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65" y="-109878"/>
            <a:ext cx="4600498" cy="46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C1929BF-3B29-D45E-EDAB-06431901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1746" y="792842"/>
            <a:ext cx="3901655" cy="39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0B6432-E9E0-3977-33C5-EF2ACE357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733292"/>
              </p:ext>
            </p:extLst>
          </p:nvPr>
        </p:nvGraphicFramePr>
        <p:xfrm>
          <a:off x="1256679" y="3961145"/>
          <a:ext cx="9236618" cy="2217821"/>
        </p:xfrm>
        <a:graphic>
          <a:graphicData uri="http://schemas.openxmlformats.org/drawingml/2006/table">
            <a:tbl>
              <a:tblPr/>
              <a:tblGrid>
                <a:gridCol w="1360534">
                  <a:extLst>
                    <a:ext uri="{9D8B030D-6E8A-4147-A177-3AD203B41FA5}">
                      <a16:colId xmlns:a16="http://schemas.microsoft.com/office/drawing/2014/main" val="3742870741"/>
                    </a:ext>
                  </a:extLst>
                </a:gridCol>
                <a:gridCol w="5371461">
                  <a:extLst>
                    <a:ext uri="{9D8B030D-6E8A-4147-A177-3AD203B41FA5}">
                      <a16:colId xmlns:a16="http://schemas.microsoft.com/office/drawing/2014/main" val="287625304"/>
                    </a:ext>
                  </a:extLst>
                </a:gridCol>
                <a:gridCol w="940889">
                  <a:extLst>
                    <a:ext uri="{9D8B030D-6E8A-4147-A177-3AD203B41FA5}">
                      <a16:colId xmlns:a16="http://schemas.microsoft.com/office/drawing/2014/main" val="869394648"/>
                    </a:ext>
                  </a:extLst>
                </a:gridCol>
                <a:gridCol w="781867">
                  <a:extLst>
                    <a:ext uri="{9D8B030D-6E8A-4147-A177-3AD203B41FA5}">
                      <a16:colId xmlns:a16="http://schemas.microsoft.com/office/drawing/2014/main" val="4235877270"/>
                    </a:ext>
                  </a:extLst>
                </a:gridCol>
                <a:gridCol w="781867">
                  <a:extLst>
                    <a:ext uri="{9D8B030D-6E8A-4147-A177-3AD203B41FA5}">
                      <a16:colId xmlns:a16="http://schemas.microsoft.com/office/drawing/2014/main" val="4168168255"/>
                    </a:ext>
                  </a:extLst>
                </a:gridCol>
              </a:tblGrid>
              <a:tr h="31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Model#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DEALER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458495"/>
                  </a:ext>
                </a:extLst>
              </a:tr>
              <a:tr h="6336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2150-WB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Synergy Deluxe Bongos- Wine Burst Matte finish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979950"/>
                  </a:ext>
                </a:extLst>
              </a:tr>
              <a:tr h="6336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2350-WB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Synergy Deluxe 10" / 11" Conga Set w/ Baskeet Stands-Wine Burst Matte finish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$419.99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775020"/>
                  </a:ext>
                </a:extLst>
              </a:tr>
              <a:tr h="6336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23512-WB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Synergy Deluxe 12" Tumba w/Basket Stand, Wine Burst Matte finish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917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08381AF-0E9A-FEFA-4750-7DA99A67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579" y="14748"/>
            <a:ext cx="6138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E180A-05BF-5300-5E7C-5971D050F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6138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91D33-6183-B527-2EF6-C24E193D0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4029" y="209436"/>
            <a:ext cx="2217821" cy="22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5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5B621E1C7E248941487BAD2DA8236" ma:contentTypeVersion="18" ma:contentTypeDescription="Create a new document." ma:contentTypeScope="" ma:versionID="1622af546617ee8ba588e10ec305da05">
  <xsd:schema xmlns:xsd="http://www.w3.org/2001/XMLSchema" xmlns:xs="http://www.w3.org/2001/XMLSchema" xmlns:p="http://schemas.microsoft.com/office/2006/metadata/properties" xmlns:ns2="ee5a2d30-1b69-4bbc-a828-cff1e13813d4" xmlns:ns3="777e61dc-7379-42d4-a4d9-cdcfc19bec34" targetNamespace="http://schemas.microsoft.com/office/2006/metadata/properties" ma:root="true" ma:fieldsID="34330d85375dea13d1c5eebb68399730" ns2:_="" ns3:_="">
    <xsd:import namespace="ee5a2d30-1b69-4bbc-a828-cff1e13813d4"/>
    <xsd:import namespace="777e61dc-7379-42d4-a4d9-cdcfc19bec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dy0v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a2d30-1b69-4bbc-a828-cff1e13813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0505f9b8-88eb-4796-963b-98e1cf31547a}" ma:internalName="TaxCatchAll" ma:showField="CatchAllData" ma:web="ee5a2d30-1b69-4bbc-a828-cff1e13813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e61dc-7379-42d4-a4d9-cdcfc19be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y0v" ma:index="23" nillable="true" ma:displayName="Number" ma:internalName="dy0v">
      <xsd:simpleType>
        <xsd:restriction base="dms:Number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6bbbfa1a-474f-4e0d-9791-5b5d225da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y0v xmlns="777e61dc-7379-42d4-a4d9-cdcfc19bec34" xsi:nil="true"/>
    <TaxCatchAll xmlns="ee5a2d30-1b69-4bbc-a828-cff1e13813d4" xsi:nil="true"/>
    <lcf76f155ced4ddcb4097134ff3c332f xmlns="777e61dc-7379-42d4-a4d9-cdcfc19bec34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6B9C1D2-B4B6-4613-A12A-442F31E60868}"/>
</file>

<file path=customXml/itemProps2.xml><?xml version="1.0" encoding="utf-8"?>
<ds:datastoreItem xmlns:ds="http://schemas.openxmlformats.org/officeDocument/2006/customXml" ds:itemID="{EDA04D26-CA3D-4641-A118-EA361028FC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AFAAC7-AC1B-4DBB-907F-1C3AA9C510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1594128E-E393-4B6A-A968-D510BDB03766}"/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972</Words>
  <Application>Microsoft Macintosh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Cywinski</dc:creator>
  <cp:lastModifiedBy>Jim Rockwell</cp:lastModifiedBy>
  <cp:revision>6</cp:revision>
  <dcterms:created xsi:type="dcterms:W3CDTF">2023-07-24T13:54:04Z</dcterms:created>
  <dcterms:modified xsi:type="dcterms:W3CDTF">2023-08-13T18:42:39Z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0x010100909E21B6FE988B4C8388EF525417458D</vt:lpwstr>
  </property>
</Properties>
</file>