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4" r:id="rId2"/>
    <p:sldId id="372" r:id="rId3"/>
    <p:sldId id="328" r:id="rId4"/>
    <p:sldId id="337" r:id="rId5"/>
    <p:sldId id="296" r:id="rId6"/>
    <p:sldId id="303" r:id="rId7"/>
    <p:sldId id="312" r:id="rId8"/>
    <p:sldId id="364" r:id="rId9"/>
    <p:sldId id="297" r:id="rId10"/>
    <p:sldId id="308" r:id="rId11"/>
    <p:sldId id="309" r:id="rId12"/>
    <p:sldId id="311" r:id="rId13"/>
    <p:sldId id="304" r:id="rId14"/>
    <p:sldId id="314" r:id="rId15"/>
    <p:sldId id="365" r:id="rId16"/>
    <p:sldId id="315" r:id="rId17"/>
    <p:sldId id="366" r:id="rId18"/>
    <p:sldId id="367" r:id="rId19"/>
    <p:sldId id="302" r:id="rId20"/>
    <p:sldId id="368" r:id="rId21"/>
    <p:sldId id="369" r:id="rId22"/>
    <p:sldId id="370" r:id="rId23"/>
    <p:sldId id="371"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7"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42F"/>
    <a:srgbClr val="D51418"/>
    <a:srgbClr val="616161"/>
    <a:srgbClr val="3A3C3C"/>
    <a:srgbClr val="EA5B0B"/>
    <a:srgbClr val="9CB545"/>
    <a:srgbClr val="82A114"/>
    <a:srgbClr val="F59C00"/>
    <a:srgbClr val="7F71B2"/>
    <a:srgbClr val="83A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47" autoAdjust="0"/>
  </p:normalViewPr>
  <p:slideViewPr>
    <p:cSldViewPr snapToGrid="0" showGuides="1">
      <p:cViewPr varScale="1">
        <p:scale>
          <a:sx n="56" d="100"/>
          <a:sy n="56" d="100"/>
        </p:scale>
        <p:origin x="1496" y="44"/>
      </p:cViewPr>
      <p:guideLst>
        <p:guide pos="317"/>
        <p:guide orient="horz" pos="2183"/>
      </p:guideLst>
    </p:cSldViewPr>
  </p:slideViewPr>
  <p:notesTextViewPr>
    <p:cViewPr>
      <p:scale>
        <a:sx n="1" d="1"/>
        <a:sy n="1" d="1"/>
      </p:scale>
      <p:origin x="0" y="0"/>
    </p:cViewPr>
  </p:notesTextViewPr>
  <p:notesViewPr>
    <p:cSldViewPr snapToGrid="0"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749F7-352E-4C40-B621-5953FB25011B}" type="datetimeFigureOut">
              <a:rPr lang="de-DE" smtClean="0"/>
              <a:t>25.10.2024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0678A-9F63-43CB-A890-C40BB648745A}" type="slidenum">
              <a:rPr lang="de-DE" smtClean="0"/>
              <a:t>‹Nr.›</a:t>
            </a:fld>
            <a:endParaRPr lang="de-DE"/>
          </a:p>
        </p:txBody>
      </p:sp>
    </p:spTree>
    <p:extLst>
      <p:ext uri="{BB962C8B-B14F-4D97-AF65-F5344CB8AC3E}">
        <p14:creationId xmlns:p14="http://schemas.microsoft.com/office/powerpoint/2010/main" val="355430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BINAR_Seite normal">
    <p:spTree>
      <p:nvGrpSpPr>
        <p:cNvPr id="1" name=""/>
        <p:cNvGrpSpPr/>
        <p:nvPr/>
      </p:nvGrpSpPr>
      <p:grpSpPr>
        <a:xfrm>
          <a:off x="0" y="0"/>
          <a:ext cx="0" cy="0"/>
          <a:chOff x="0" y="0"/>
          <a:chExt cx="0" cy="0"/>
        </a:xfrm>
      </p:grpSpPr>
      <p:sp>
        <p:nvSpPr>
          <p:cNvPr id="4" name="Rechteck 3"/>
          <p:cNvSpPr/>
          <p:nvPr userDrawn="1"/>
        </p:nvSpPr>
        <p:spPr>
          <a:xfrm>
            <a:off x="0" y="-7"/>
            <a:ext cx="9149291" cy="1089032"/>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hasCustomPrompt="1"/>
          </p:nvPr>
        </p:nvSpPr>
        <p:spPr>
          <a:xfrm>
            <a:off x="416983" y="246337"/>
            <a:ext cx="8139113" cy="598061"/>
          </a:xfrm>
          <a:prstGeom prst="rect">
            <a:avLst/>
          </a:prstGeom>
        </p:spPr>
        <p:txBody>
          <a:bodyPr>
            <a:normAutofit/>
          </a:bodyPr>
          <a:lstStyle>
            <a:lvl1pPr>
              <a:defRPr sz="2400" b="1">
                <a:solidFill>
                  <a:schemeClr val="bg1"/>
                </a:solidFill>
              </a:defRPr>
            </a:lvl1pPr>
          </a:lstStyle>
          <a:p>
            <a:r>
              <a:rPr lang="de-DE" dirty="0"/>
              <a:t>Titel (durch Klicken bearbeiten)</a:t>
            </a:r>
            <a:endParaRPr lang="en-US" dirty="0"/>
          </a:p>
        </p:txBody>
      </p:sp>
      <p:sp>
        <p:nvSpPr>
          <p:cNvPr id="16" name="Inhaltsplatzhalter 15"/>
          <p:cNvSpPr>
            <a:spLocks noGrp="1"/>
          </p:cNvSpPr>
          <p:nvPr>
            <p:ph sz="quarter" idx="10" hasCustomPrompt="1"/>
          </p:nvPr>
        </p:nvSpPr>
        <p:spPr>
          <a:xfrm>
            <a:off x="418571" y="631751"/>
            <a:ext cx="8137525" cy="449792"/>
          </a:xfrm>
          <a:prstGeom prst="rect">
            <a:avLst/>
          </a:prstGeom>
        </p:spPr>
        <p:txBody>
          <a:bodyPr/>
          <a:lstStyle>
            <a:lvl1pPr marL="0" indent="0">
              <a:buFontTx/>
              <a:buNone/>
              <a:defRPr lang="de-DE" sz="1800" b="0" kern="1200" dirty="0">
                <a:solidFill>
                  <a:schemeClr val="bg1"/>
                </a:solidFill>
                <a:latin typeface="+mj-lt"/>
                <a:ea typeface="+mj-ea"/>
                <a:cs typeface="+mj-cs"/>
              </a:defRPr>
            </a:lvl1pPr>
          </a:lstStyle>
          <a:p>
            <a:pPr lvl="0"/>
            <a:r>
              <a:rPr lang="de-DE" dirty="0"/>
              <a:t>Untertitel (durch Klicken bearbeiten</a:t>
            </a:r>
          </a:p>
        </p:txBody>
      </p:sp>
    </p:spTree>
    <p:extLst>
      <p:ext uri="{BB962C8B-B14F-4D97-AF65-F5344CB8AC3E}">
        <p14:creationId xmlns:p14="http://schemas.microsoft.com/office/powerpoint/2010/main" val="3252094446"/>
      </p:ext>
    </p:extLst>
  </p:cSld>
  <p:clrMapOvr>
    <a:masterClrMapping/>
  </p:clrMapOvr>
  <p:extLst>
    <p:ext uri="{DCECCB84-F9BA-43D5-87BE-67443E8EF086}">
      <p15:sldGuideLst xmlns:p15="http://schemas.microsoft.com/office/powerpoint/2012/main">
        <p15:guide id="2" orient="horz" pos="55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Rechteck 1"/>
          <p:cNvSpPr/>
          <p:nvPr userDrawn="1"/>
        </p:nvSpPr>
        <p:spPr>
          <a:xfrm>
            <a:off x="0" y="6527800"/>
            <a:ext cx="9144000" cy="338744"/>
          </a:xfrm>
          <a:prstGeom prst="rect">
            <a:avLst/>
          </a:prstGeom>
          <a:solidFill>
            <a:srgbClr val="3A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aseline="0" dirty="0"/>
          </a:p>
        </p:txBody>
      </p:sp>
    </p:spTree>
    <p:extLst>
      <p:ext uri="{BB962C8B-B14F-4D97-AF65-F5344CB8AC3E}">
        <p14:creationId xmlns:p14="http://schemas.microsoft.com/office/powerpoint/2010/main" val="3214848726"/>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43" userDrawn="1">
          <p15:clr>
            <a:srgbClr val="F26B43"/>
          </p15:clr>
        </p15:guide>
        <p15:guide id="3" orient="horz" pos="6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4"/><Relationship Id="rId7"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29.png"/><Relationship Id="rId5" Type="http://schemas.microsoft.com/office/2007/relationships/media" Target="../media/media3.mp4"/><Relationship Id="rId10" Type="http://schemas.openxmlformats.org/officeDocument/2006/relationships/image" Target="../media/image1.png"/><Relationship Id="rId4" Type="http://schemas.openxmlformats.org/officeDocument/2006/relationships/video" Target="../media/media2.mp4"/><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video" Target="https://www.youtube.com/embed/Mm4gi9ag7_A?feature=oembed" TargetMode="External"/><Relationship Id="rId1" Type="http://schemas.openxmlformats.org/officeDocument/2006/relationships/video" Target="https://www.youtube.com/embed/QZZW0lyqu6k?feature=oembed"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hyperlink" Target="https://soundbellows.com/en/" TargetMode="External"/><Relationship Id="rId5" Type="http://schemas.openxmlformats.org/officeDocument/2006/relationships/image" Target="../media/image37.png"/><Relationship Id="rId10" Type="http://schemas.openxmlformats.org/officeDocument/2006/relationships/hyperlink" Target="https://www.instagram.com/Soundbellows" TargetMode="External"/><Relationship Id="rId4" Type="http://schemas.openxmlformats.org/officeDocument/2006/relationships/image" Target="../media/image36.png"/><Relationship Id="rId9" Type="http://schemas.openxmlformats.org/officeDocument/2006/relationships/hyperlink" Target="https://www.youtube.com/@soundbellows1420/video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soundbellows.com/en/Good-to-know/Soundbellows-Evolution/"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image" Target="../media/image48.tiff"/><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endParaRPr lang="de-DE" dirty="0"/>
          </a:p>
        </p:txBody>
      </p:sp>
      <p:sp>
        <p:nvSpPr>
          <p:cNvPr id="7" name="Rechteck 6">
            <a:extLst>
              <a:ext uri="{FF2B5EF4-FFF2-40B4-BE49-F238E27FC236}">
                <a16:creationId xmlns:a16="http://schemas.microsoft.com/office/drawing/2014/main" id="{F8D60E66-C283-4328-AC60-4E9338250B4D}"/>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35530546-0D61-483A-AA6C-8C76A7EEB1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4" name="Grafik 3">
            <a:extLst>
              <a:ext uri="{FF2B5EF4-FFF2-40B4-BE49-F238E27FC236}">
                <a16:creationId xmlns:a16="http://schemas.microsoft.com/office/drawing/2014/main" id="{7BF85083-A9C0-DD60-BE81-BF836803FB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5094" y="2400269"/>
            <a:ext cx="7573811" cy="1727777"/>
          </a:xfrm>
          <a:prstGeom prst="rect">
            <a:avLst/>
          </a:prstGeom>
        </p:spPr>
      </p:pic>
      <p:sp>
        <p:nvSpPr>
          <p:cNvPr id="14" name="Inhaltsplatzhalter 13">
            <a:extLst>
              <a:ext uri="{FF2B5EF4-FFF2-40B4-BE49-F238E27FC236}">
                <a16:creationId xmlns:a16="http://schemas.microsoft.com/office/drawing/2014/main" id="{E083C2E9-855F-B64C-C365-373AA7CE2CFF}"/>
              </a:ext>
            </a:extLst>
          </p:cNvPr>
          <p:cNvSpPr>
            <a:spLocks noGrp="1"/>
          </p:cNvSpPr>
          <p:nvPr>
            <p:ph sz="quarter" idx="10"/>
          </p:nvPr>
        </p:nvSpPr>
        <p:spPr/>
        <p:txBody>
          <a:bodyPr/>
          <a:lstStyle/>
          <a:p>
            <a:endParaRPr lang="de-DE"/>
          </a:p>
        </p:txBody>
      </p:sp>
    </p:spTree>
    <p:extLst>
      <p:ext uri="{BB962C8B-B14F-4D97-AF65-F5344CB8AC3E}">
        <p14:creationId xmlns:p14="http://schemas.microsoft.com/office/powerpoint/2010/main" val="327311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452E766-FF58-4CB5-A6EF-6FFC69E53E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238" y="2595154"/>
            <a:ext cx="4064421" cy="2612300"/>
          </a:xfrm>
          <a:prstGeom prst="rect">
            <a:avLst/>
          </a:prstGeom>
        </p:spPr>
      </p:pic>
      <p:pic>
        <p:nvPicPr>
          <p:cNvPr id="12" name="Picture 2" descr="Daumen hoch und runter">
            <a:extLst>
              <a:ext uri="{FF2B5EF4-FFF2-40B4-BE49-F238E27FC236}">
                <a16:creationId xmlns:a16="http://schemas.microsoft.com/office/drawing/2014/main" id="{81A1F5A7-A0DF-4429-9A31-4A5D87EE08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82844" y="4224198"/>
            <a:ext cx="360197"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umen hoch und runter">
            <a:extLst>
              <a:ext uri="{FF2B5EF4-FFF2-40B4-BE49-F238E27FC236}">
                <a16:creationId xmlns:a16="http://schemas.microsoft.com/office/drawing/2014/main" id="{93F76D62-21D6-496D-AD31-E4E7B7B6C41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82844" y="2671355"/>
            <a:ext cx="359881"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p:cNvSpPr>
            <a:spLocks noGrp="1"/>
          </p:cNvSpPr>
          <p:nvPr>
            <p:ph type="title"/>
          </p:nvPr>
        </p:nvSpPr>
        <p:spPr/>
        <p:txBody>
          <a:bodyPr>
            <a:normAutofit/>
          </a:bodyPr>
          <a:lstStyle/>
          <a:p>
            <a:r>
              <a:rPr lang="de-DE" dirty="0"/>
              <a:t>The Philosophy</a:t>
            </a:r>
          </a:p>
        </p:txBody>
      </p:sp>
      <p:sp>
        <p:nvSpPr>
          <p:cNvPr id="11" name="Textfeld 10">
            <a:extLst>
              <a:ext uri="{FF2B5EF4-FFF2-40B4-BE49-F238E27FC236}">
                <a16:creationId xmlns:a16="http://schemas.microsoft.com/office/drawing/2014/main" id="{9A441BF7-21C7-4B65-8E7A-87B702840CFB}"/>
              </a:ext>
            </a:extLst>
          </p:cNvPr>
          <p:cNvSpPr txBox="1"/>
          <p:nvPr/>
        </p:nvSpPr>
        <p:spPr>
          <a:xfrm>
            <a:off x="4408158" y="1455774"/>
            <a:ext cx="4397828" cy="954107"/>
          </a:xfrm>
          <a:prstGeom prst="rect">
            <a:avLst/>
          </a:prstGeom>
          <a:noFill/>
        </p:spPr>
        <p:txBody>
          <a:bodyPr wrap="square" rtlCol="0">
            <a:spAutoFit/>
          </a:bodyPr>
          <a:lstStyle/>
          <a:p>
            <a:pPr algn="ctr"/>
            <a:r>
              <a:rPr lang="de-DE" sz="3400" b="1" dirty="0">
                <a:latin typeface="Daytona" panose="020B0604030500040204" pitchFamily="34" charset="0"/>
              </a:rPr>
              <a:t>THE </a:t>
            </a:r>
            <a:r>
              <a:rPr lang="de-DE" sz="3400" b="1" dirty="0">
                <a:solidFill>
                  <a:srgbClr val="016549"/>
                </a:solidFill>
                <a:latin typeface="Daytona" panose="020B0604030500040204" pitchFamily="34" charset="0"/>
              </a:rPr>
              <a:t>PHILOSOPHY</a:t>
            </a:r>
            <a:br>
              <a:rPr lang="de-DE" sz="3400" b="1" dirty="0">
                <a:solidFill>
                  <a:srgbClr val="016549"/>
                </a:solidFill>
                <a:latin typeface="Daytona" panose="020B0604030500040204" pitchFamily="34" charset="0"/>
              </a:rPr>
            </a:br>
            <a:r>
              <a:rPr lang="de-DE" sz="2200" b="1" dirty="0">
                <a:solidFill>
                  <a:srgbClr val="016549"/>
                </a:solidFill>
                <a:latin typeface="Daytona" panose="020B0604030500040204" pitchFamily="34" charset="0"/>
              </a:rPr>
              <a:t>1.</a:t>
            </a:r>
            <a:r>
              <a:rPr lang="de-DE" sz="2200" b="1" dirty="0">
                <a:latin typeface="Daytona" panose="020B0604030500040204" pitchFamily="34" charset="0"/>
              </a:rPr>
              <a:t> Tools </a:t>
            </a:r>
            <a:r>
              <a:rPr lang="de-DE" sz="2200" b="1" dirty="0" err="1">
                <a:latin typeface="Daytona" panose="020B0604030500040204" pitchFamily="34" charset="0"/>
              </a:rPr>
              <a:t>instead</a:t>
            </a:r>
            <a:r>
              <a:rPr lang="de-DE" sz="2200" b="1" dirty="0">
                <a:latin typeface="Daytona" panose="020B0604030500040204" pitchFamily="34" charset="0"/>
              </a:rPr>
              <a:t> </a:t>
            </a:r>
            <a:r>
              <a:rPr lang="de-DE" sz="2200" b="1" dirty="0" err="1">
                <a:latin typeface="Daytona" panose="020B0604030500040204" pitchFamily="34" charset="0"/>
              </a:rPr>
              <a:t>of</a:t>
            </a:r>
            <a:r>
              <a:rPr lang="de-DE" sz="2200" b="1" dirty="0">
                <a:latin typeface="Daytona" panose="020B0604030500040204" pitchFamily="34" charset="0"/>
              </a:rPr>
              <a:t> </a:t>
            </a:r>
            <a:r>
              <a:rPr lang="de-DE" sz="2200" b="1" dirty="0" err="1">
                <a:latin typeface="Daytona" panose="020B0604030500040204" pitchFamily="34" charset="0"/>
              </a:rPr>
              <a:t>rules</a:t>
            </a:r>
            <a:endParaRPr lang="de-DE" sz="2200" b="1" dirty="0">
              <a:latin typeface="Daytona" panose="020B0604030500040204" pitchFamily="34" charset="0"/>
            </a:endParaRPr>
          </a:p>
        </p:txBody>
      </p:sp>
      <p:sp>
        <p:nvSpPr>
          <p:cNvPr id="2" name="Textfeld 1">
            <a:extLst>
              <a:ext uri="{FF2B5EF4-FFF2-40B4-BE49-F238E27FC236}">
                <a16:creationId xmlns:a16="http://schemas.microsoft.com/office/drawing/2014/main" id="{BE74549D-0D48-430A-BF6E-A84A3F2C9BD3}"/>
              </a:ext>
            </a:extLst>
          </p:cNvPr>
          <p:cNvSpPr txBox="1"/>
          <p:nvPr/>
        </p:nvSpPr>
        <p:spPr>
          <a:xfrm>
            <a:off x="4529564" y="2878093"/>
            <a:ext cx="3981677"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Daytona" panose="020B0604030500040204" pitchFamily="34" charset="0"/>
              </a:rPr>
              <a:t>Complex, “large” instruments</a:t>
            </a:r>
          </a:p>
          <a:p>
            <a:pPr marL="285750" indent="-285750">
              <a:buFont typeface="Arial" panose="020B0604020202020204" pitchFamily="34" charset="0"/>
              <a:buChar char="•"/>
            </a:pPr>
            <a:r>
              <a:rPr lang="en-US" dirty="0">
                <a:latin typeface="Daytona" panose="020B0604030500040204" pitchFamily="34" charset="0"/>
              </a:rPr>
              <a:t>Classical notation</a:t>
            </a:r>
          </a:p>
          <a:p>
            <a:pPr marL="285750" indent="-285750">
              <a:buFont typeface="Arial" panose="020B0604020202020204" pitchFamily="34" charset="0"/>
              <a:buChar char="•"/>
            </a:pPr>
            <a:r>
              <a:rPr lang="en-US" dirty="0">
                <a:latin typeface="Daytona" panose="020B0604030500040204" pitchFamily="34" charset="0"/>
              </a:rPr>
              <a:t>Narrow and tightly managed curricula</a:t>
            </a:r>
            <a:endParaRPr lang="de-DE" dirty="0">
              <a:latin typeface="Daytona" panose="020B0604030500040204" pitchFamily="34" charset="0"/>
            </a:endParaRPr>
          </a:p>
        </p:txBody>
      </p:sp>
      <p:sp>
        <p:nvSpPr>
          <p:cNvPr id="7" name="Textfeld 6">
            <a:extLst>
              <a:ext uri="{FF2B5EF4-FFF2-40B4-BE49-F238E27FC236}">
                <a16:creationId xmlns:a16="http://schemas.microsoft.com/office/drawing/2014/main" id="{70C59D55-B6A5-471F-85DE-3FDE8C89E2B6}"/>
              </a:ext>
            </a:extLst>
          </p:cNvPr>
          <p:cNvSpPr txBox="1"/>
          <p:nvPr/>
        </p:nvSpPr>
        <p:spPr>
          <a:xfrm>
            <a:off x="4529564" y="4531246"/>
            <a:ext cx="4155016"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Daytona" panose="020B0604030500040204" pitchFamily="34" charset="0"/>
              </a:rPr>
              <a:t>Applicable regardless of skills &amp; educational background</a:t>
            </a:r>
          </a:p>
          <a:p>
            <a:pPr marL="285750" indent="-285750">
              <a:buFont typeface="Arial" panose="020B0604020202020204" pitchFamily="34" charset="0"/>
              <a:buChar char="•"/>
            </a:pPr>
            <a:r>
              <a:rPr lang="en-US" dirty="0">
                <a:latin typeface="Daytona" panose="020B0604030500040204" pitchFamily="34" charset="0"/>
              </a:rPr>
              <a:t>“No” rules</a:t>
            </a:r>
          </a:p>
          <a:p>
            <a:pPr marL="285750" indent="-285750">
              <a:buFont typeface="Arial" panose="020B0604020202020204" pitchFamily="34" charset="0"/>
              <a:buChar char="•"/>
            </a:pPr>
            <a:r>
              <a:rPr lang="en-US" dirty="0">
                <a:latin typeface="Daytona" panose="020B0604030500040204" pitchFamily="34" charset="0"/>
              </a:rPr>
              <a:t>Can be used according to needs</a:t>
            </a:r>
            <a:endParaRPr lang="de-DE" dirty="0">
              <a:latin typeface="Daytona" panose="020B0604030500040204" pitchFamily="34" charset="0"/>
            </a:endParaRPr>
          </a:p>
        </p:txBody>
      </p:sp>
      <p:sp>
        <p:nvSpPr>
          <p:cNvPr id="4" name="Inhaltsplatzhalter 3">
            <a:extLst>
              <a:ext uri="{FF2B5EF4-FFF2-40B4-BE49-F238E27FC236}">
                <a16:creationId xmlns:a16="http://schemas.microsoft.com/office/drawing/2014/main" id="{B60F65FD-0B13-41B3-8E5C-C831617AFD8D}"/>
              </a:ext>
            </a:extLst>
          </p:cNvPr>
          <p:cNvSpPr>
            <a:spLocks noGrp="1"/>
          </p:cNvSpPr>
          <p:nvPr>
            <p:ph sz="quarter" idx="10"/>
          </p:nvPr>
        </p:nvSpPr>
        <p:spPr/>
        <p:txBody>
          <a:bodyPr/>
          <a:lstStyle/>
          <a:p>
            <a:endParaRPr lang="de-DE"/>
          </a:p>
        </p:txBody>
      </p:sp>
      <p:sp>
        <p:nvSpPr>
          <p:cNvPr id="15" name="Rechteck 14">
            <a:extLst>
              <a:ext uri="{FF2B5EF4-FFF2-40B4-BE49-F238E27FC236}">
                <a16:creationId xmlns:a16="http://schemas.microsoft.com/office/drawing/2014/main" id="{55923C46-8E7B-4B1A-90A7-AB451C07C7F6}"/>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306B7BF3-5B57-4145-98E8-43127B4F73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214134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a:t>The Philosophy</a:t>
            </a:r>
          </a:p>
        </p:txBody>
      </p:sp>
      <p:sp>
        <p:nvSpPr>
          <p:cNvPr id="11" name="Textfeld 10">
            <a:extLst>
              <a:ext uri="{FF2B5EF4-FFF2-40B4-BE49-F238E27FC236}">
                <a16:creationId xmlns:a16="http://schemas.microsoft.com/office/drawing/2014/main" id="{9A441BF7-21C7-4B65-8E7A-87B702840CFB}"/>
              </a:ext>
            </a:extLst>
          </p:cNvPr>
          <p:cNvSpPr txBox="1"/>
          <p:nvPr/>
        </p:nvSpPr>
        <p:spPr>
          <a:xfrm>
            <a:off x="4250126" y="2052059"/>
            <a:ext cx="4397828" cy="1000274"/>
          </a:xfrm>
          <a:prstGeom prst="rect">
            <a:avLst/>
          </a:prstGeom>
          <a:noFill/>
        </p:spPr>
        <p:txBody>
          <a:bodyPr wrap="square" rtlCol="0">
            <a:spAutoFit/>
          </a:bodyPr>
          <a:lstStyle/>
          <a:p>
            <a:pPr algn="ctr"/>
            <a:r>
              <a:rPr lang="de-DE" sz="3400" b="1" dirty="0">
                <a:latin typeface="Daytona" panose="020B0604030500040204" pitchFamily="34" charset="0"/>
              </a:rPr>
              <a:t>THE </a:t>
            </a:r>
            <a:r>
              <a:rPr lang="de-DE" sz="3400" b="1" dirty="0">
                <a:solidFill>
                  <a:srgbClr val="016549"/>
                </a:solidFill>
                <a:latin typeface="Daytona" panose="020B0604030500040204" pitchFamily="34" charset="0"/>
              </a:rPr>
              <a:t>PHILOSOPHY</a:t>
            </a:r>
            <a:br>
              <a:rPr lang="de-DE" sz="3400" b="1" dirty="0">
                <a:solidFill>
                  <a:srgbClr val="016549"/>
                </a:solidFill>
                <a:latin typeface="Daytona" panose="020B0604030500040204" pitchFamily="34" charset="0"/>
              </a:rPr>
            </a:br>
            <a:r>
              <a:rPr lang="de-DE" sz="2450" b="1" dirty="0">
                <a:solidFill>
                  <a:srgbClr val="016549"/>
                </a:solidFill>
                <a:latin typeface="Daytona" panose="020B0604030500040204" pitchFamily="34" charset="0"/>
              </a:rPr>
              <a:t>2.</a:t>
            </a:r>
            <a:r>
              <a:rPr lang="de-DE" sz="2450" b="1" dirty="0">
                <a:latin typeface="Daytona" panose="020B0604030500040204" pitchFamily="34" charset="0"/>
              </a:rPr>
              <a:t> </a:t>
            </a:r>
            <a:r>
              <a:rPr lang="de-DE" sz="2450" b="1" dirty="0" err="1">
                <a:latin typeface="Daytona" panose="020B0604030500040204" pitchFamily="34" charset="0"/>
              </a:rPr>
              <a:t>Simplicity</a:t>
            </a:r>
            <a:r>
              <a:rPr lang="de-DE" sz="2450" b="1" dirty="0">
                <a:latin typeface="Daytona" panose="020B0604030500040204" pitchFamily="34" charset="0"/>
              </a:rPr>
              <a:t> and </a:t>
            </a:r>
            <a:r>
              <a:rPr lang="de-DE" sz="2450" b="1" dirty="0" err="1">
                <a:latin typeface="Daytona" panose="020B0604030500040204" pitchFamily="34" charset="0"/>
              </a:rPr>
              <a:t>joy</a:t>
            </a:r>
            <a:endParaRPr lang="de-DE" sz="2450" b="1" dirty="0">
              <a:latin typeface="Daytona" panose="020B0604030500040204" pitchFamily="34" charset="0"/>
            </a:endParaRPr>
          </a:p>
        </p:txBody>
      </p:sp>
      <p:sp>
        <p:nvSpPr>
          <p:cNvPr id="7" name="Textfeld 6">
            <a:extLst>
              <a:ext uri="{FF2B5EF4-FFF2-40B4-BE49-F238E27FC236}">
                <a16:creationId xmlns:a16="http://schemas.microsoft.com/office/drawing/2014/main" id="{489F7F54-C827-46F8-B42D-E5029557F827}"/>
              </a:ext>
            </a:extLst>
          </p:cNvPr>
          <p:cNvSpPr txBox="1"/>
          <p:nvPr/>
        </p:nvSpPr>
        <p:spPr>
          <a:xfrm>
            <a:off x="4486539" y="3424144"/>
            <a:ext cx="3981677"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Daytona" panose="020B0604030500040204" pitchFamily="34" charset="0"/>
              </a:rPr>
              <a:t>Making music should first and foremost be fun and create added value</a:t>
            </a:r>
          </a:p>
          <a:p>
            <a:pPr marL="285750" indent="-285750">
              <a:buFont typeface="Arial" panose="020B0604020202020204" pitchFamily="34" charset="0"/>
              <a:buChar char="•"/>
            </a:pPr>
            <a:r>
              <a:rPr lang="en-US" dirty="0">
                <a:latin typeface="Daytona" panose="020B0604030500040204" pitchFamily="34" charset="0"/>
              </a:rPr>
              <a:t>Many of the best things in life are kept simple</a:t>
            </a:r>
            <a:r>
              <a:rPr lang="de-DE" dirty="0">
                <a:latin typeface="Daytona" panose="020B0604030500040204" pitchFamily="34" charset="0"/>
              </a:rPr>
              <a:t>Sound </a:t>
            </a:r>
            <a:r>
              <a:rPr lang="de-DE" dirty="0" err="1">
                <a:latin typeface="Daytona" panose="020B0604030500040204" pitchFamily="34" charset="0"/>
              </a:rPr>
              <a:t>before</a:t>
            </a:r>
            <a:r>
              <a:rPr lang="de-DE" dirty="0">
                <a:latin typeface="Daytona" panose="020B0604030500040204" pitchFamily="34" charset="0"/>
              </a:rPr>
              <a:t> </a:t>
            </a:r>
            <a:r>
              <a:rPr lang="de-DE" dirty="0" err="1">
                <a:latin typeface="Daytona" panose="020B0604030500040204" pitchFamily="34" charset="0"/>
              </a:rPr>
              <a:t>Sight</a:t>
            </a:r>
            <a:endParaRPr lang="de-DE" dirty="0">
              <a:latin typeface="Daytona" panose="020B0604030500040204" pitchFamily="34" charset="0"/>
            </a:endParaRPr>
          </a:p>
        </p:txBody>
      </p:sp>
      <p:sp>
        <p:nvSpPr>
          <p:cNvPr id="3" name="Inhaltsplatzhalter 2">
            <a:extLst>
              <a:ext uri="{FF2B5EF4-FFF2-40B4-BE49-F238E27FC236}">
                <a16:creationId xmlns:a16="http://schemas.microsoft.com/office/drawing/2014/main" id="{D4D765AE-64C0-4114-BCE8-8B4836D0B226}"/>
              </a:ext>
            </a:extLst>
          </p:cNvPr>
          <p:cNvSpPr>
            <a:spLocks noGrp="1"/>
          </p:cNvSpPr>
          <p:nvPr>
            <p:ph sz="quarter" idx="10"/>
          </p:nvPr>
        </p:nvSpPr>
        <p:spPr/>
        <p:txBody>
          <a:bodyPr/>
          <a:lstStyle/>
          <a:p>
            <a:endParaRPr lang="de-DE"/>
          </a:p>
        </p:txBody>
      </p:sp>
      <p:pic>
        <p:nvPicPr>
          <p:cNvPr id="12" name="Grafik 11">
            <a:extLst>
              <a:ext uri="{FF2B5EF4-FFF2-40B4-BE49-F238E27FC236}">
                <a16:creationId xmlns:a16="http://schemas.microsoft.com/office/drawing/2014/main" id="{4E6776D3-50BB-48E4-A08C-76E820D1BD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636" y="2855069"/>
            <a:ext cx="4066903" cy="1951590"/>
          </a:xfrm>
          <a:prstGeom prst="rect">
            <a:avLst/>
          </a:prstGeom>
        </p:spPr>
      </p:pic>
      <p:sp>
        <p:nvSpPr>
          <p:cNvPr id="8" name="Rechteck 7">
            <a:extLst>
              <a:ext uri="{FF2B5EF4-FFF2-40B4-BE49-F238E27FC236}">
                <a16:creationId xmlns:a16="http://schemas.microsoft.com/office/drawing/2014/main" id="{12617251-85DB-4BF7-9B2B-709A05A96F58}"/>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4AF05CF-B294-4971-AB28-28B6740CF0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217895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5DDDC78-0FB9-4579-B93F-2579AAE13B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983" y="2234867"/>
            <a:ext cx="4250811" cy="3147873"/>
          </a:xfrm>
          <a:prstGeom prst="rect">
            <a:avLst/>
          </a:prstGeom>
        </p:spPr>
      </p:pic>
      <p:sp>
        <p:nvSpPr>
          <p:cNvPr id="6" name="Titel 5"/>
          <p:cNvSpPr>
            <a:spLocks noGrp="1"/>
          </p:cNvSpPr>
          <p:nvPr>
            <p:ph type="title"/>
          </p:nvPr>
        </p:nvSpPr>
        <p:spPr/>
        <p:txBody>
          <a:bodyPr>
            <a:normAutofit/>
          </a:bodyPr>
          <a:lstStyle/>
          <a:p>
            <a:r>
              <a:rPr lang="de-DE" dirty="0"/>
              <a:t>The Philosophy</a:t>
            </a:r>
          </a:p>
        </p:txBody>
      </p:sp>
      <p:sp>
        <p:nvSpPr>
          <p:cNvPr id="11" name="Textfeld 10">
            <a:extLst>
              <a:ext uri="{FF2B5EF4-FFF2-40B4-BE49-F238E27FC236}">
                <a16:creationId xmlns:a16="http://schemas.microsoft.com/office/drawing/2014/main" id="{9A441BF7-21C7-4B65-8E7A-87B702840CFB}"/>
              </a:ext>
            </a:extLst>
          </p:cNvPr>
          <p:cNvSpPr txBox="1"/>
          <p:nvPr/>
        </p:nvSpPr>
        <p:spPr>
          <a:xfrm>
            <a:off x="4329189" y="1526981"/>
            <a:ext cx="4397828" cy="1354217"/>
          </a:xfrm>
          <a:prstGeom prst="rect">
            <a:avLst/>
          </a:prstGeom>
          <a:noFill/>
        </p:spPr>
        <p:txBody>
          <a:bodyPr wrap="square" rtlCol="0">
            <a:spAutoFit/>
          </a:bodyPr>
          <a:lstStyle/>
          <a:p>
            <a:pPr algn="ctr"/>
            <a:r>
              <a:rPr lang="de-DE" sz="3400" b="1" dirty="0">
                <a:latin typeface="Daytona" panose="020B0604030500040204" pitchFamily="34" charset="0"/>
              </a:rPr>
              <a:t>THE </a:t>
            </a:r>
            <a:r>
              <a:rPr lang="de-DE" sz="3400" b="1" dirty="0">
                <a:solidFill>
                  <a:srgbClr val="016549"/>
                </a:solidFill>
                <a:latin typeface="Daytona" panose="020B0604030500040204" pitchFamily="34" charset="0"/>
              </a:rPr>
              <a:t>PHILOSOPHY</a:t>
            </a:r>
            <a:br>
              <a:rPr lang="de-DE" sz="3400" b="1" dirty="0">
                <a:solidFill>
                  <a:srgbClr val="016549"/>
                </a:solidFill>
                <a:latin typeface="Daytona" panose="020B0604030500040204" pitchFamily="34" charset="0"/>
              </a:rPr>
            </a:br>
            <a:r>
              <a:rPr lang="de-DE" sz="2400" b="1" dirty="0">
                <a:solidFill>
                  <a:srgbClr val="016549"/>
                </a:solidFill>
                <a:latin typeface="Daytona" panose="020B0604030500040204" pitchFamily="34" charset="0"/>
              </a:rPr>
              <a:t>3.</a:t>
            </a:r>
            <a:r>
              <a:rPr lang="de-DE" sz="2400" b="1" dirty="0">
                <a:latin typeface="Daytona" panose="020B0604030500040204" pitchFamily="34" charset="0"/>
              </a:rPr>
              <a:t> </a:t>
            </a:r>
            <a:r>
              <a:rPr lang="en-US" sz="2400" b="1" dirty="0">
                <a:latin typeface="Daytona" panose="020B0604030500040204" pitchFamily="34" charset="0"/>
              </a:rPr>
              <a:t>Development of music pedagogical possibilities</a:t>
            </a:r>
            <a:endParaRPr lang="de-DE" sz="2450" b="1" dirty="0">
              <a:latin typeface="Daytona" panose="020B0604030500040204" pitchFamily="34" charset="0"/>
            </a:endParaRPr>
          </a:p>
        </p:txBody>
      </p:sp>
      <p:sp>
        <p:nvSpPr>
          <p:cNvPr id="7" name="Textfeld 6">
            <a:extLst>
              <a:ext uri="{FF2B5EF4-FFF2-40B4-BE49-F238E27FC236}">
                <a16:creationId xmlns:a16="http://schemas.microsoft.com/office/drawing/2014/main" id="{DF581A98-3B3D-4DB2-859D-3FBF1AC8AFA9}"/>
              </a:ext>
            </a:extLst>
          </p:cNvPr>
          <p:cNvSpPr txBox="1"/>
          <p:nvPr/>
        </p:nvSpPr>
        <p:spPr>
          <a:xfrm>
            <a:off x="4442895" y="3136756"/>
            <a:ext cx="4155017"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Daytona" panose="020B0604030500040204" pitchFamily="34" charset="0"/>
                <a:ea typeface="Calibri" panose="020F0502020204030204" pitchFamily="34" charset="0"/>
                <a:cs typeface="Times New Roman" panose="02020603050405020304" pitchFamily="18" charset="0"/>
              </a:rPr>
              <a:t>The Soundbellows were born out of a commitment to music education</a:t>
            </a:r>
          </a:p>
          <a:p>
            <a:pPr marL="285750" indent="-285750">
              <a:buFont typeface="Arial" panose="020B0604020202020204" pitchFamily="34" charset="0"/>
              <a:buChar char="•"/>
            </a:pPr>
            <a:r>
              <a:rPr lang="en-US" sz="1800" dirty="0">
                <a:effectLst/>
                <a:latin typeface="Daytona" panose="020B0604030500040204" pitchFamily="34" charset="0"/>
                <a:ea typeface="Calibri" panose="020F0502020204030204" pitchFamily="34" charset="0"/>
                <a:cs typeface="Times New Roman" panose="02020603050405020304" pitchFamily="18" charset="0"/>
              </a:rPr>
              <a:t>Ultimately, making music is not about playing a classical “real” instrument</a:t>
            </a:r>
          </a:p>
          <a:p>
            <a:pPr marL="285750" indent="-285750">
              <a:buFont typeface="Arial" panose="020B0604020202020204" pitchFamily="34" charset="0"/>
              <a:buChar char="•"/>
            </a:pPr>
            <a:r>
              <a:rPr lang="en-US" sz="1800" dirty="0">
                <a:effectLst/>
                <a:latin typeface="Daytona" panose="020B0604030500040204" pitchFamily="34" charset="0"/>
                <a:ea typeface="Calibri" panose="020F0502020204030204" pitchFamily="34" charset="0"/>
                <a:cs typeface="Times New Roman" panose="02020603050405020304" pitchFamily="18" charset="0"/>
              </a:rPr>
              <a:t>To make music, you simply have to .... make music!</a:t>
            </a:r>
            <a:endParaRPr lang="de-DE" dirty="0">
              <a:latin typeface="Daytona" panose="020B0604030500040204" pitchFamily="34" charset="0"/>
            </a:endParaRPr>
          </a:p>
        </p:txBody>
      </p:sp>
      <p:sp>
        <p:nvSpPr>
          <p:cNvPr id="3" name="Inhaltsplatzhalter 2">
            <a:extLst>
              <a:ext uri="{FF2B5EF4-FFF2-40B4-BE49-F238E27FC236}">
                <a16:creationId xmlns:a16="http://schemas.microsoft.com/office/drawing/2014/main" id="{FA62872C-C545-428E-B645-E0796F41C338}"/>
              </a:ext>
            </a:extLst>
          </p:cNvPr>
          <p:cNvSpPr>
            <a:spLocks noGrp="1"/>
          </p:cNvSpPr>
          <p:nvPr>
            <p:ph sz="quarter" idx="10"/>
          </p:nvPr>
        </p:nvSpPr>
        <p:spPr/>
        <p:txBody>
          <a:bodyPr/>
          <a:lstStyle/>
          <a:p>
            <a:endParaRPr lang="de-DE"/>
          </a:p>
        </p:txBody>
      </p:sp>
      <p:sp>
        <p:nvSpPr>
          <p:cNvPr id="8" name="Rechteck 7">
            <a:extLst>
              <a:ext uri="{FF2B5EF4-FFF2-40B4-BE49-F238E27FC236}">
                <a16:creationId xmlns:a16="http://schemas.microsoft.com/office/drawing/2014/main" id="{3E79679C-DE8A-4990-9884-C302884AD09C}"/>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4EBBDB44-6C1A-42C7-A15C-EB6FB0B577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17768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err="1"/>
              <a:t>Tips</a:t>
            </a:r>
            <a:r>
              <a:rPr lang="de-DE" dirty="0"/>
              <a:t> on </a:t>
            </a:r>
            <a:r>
              <a:rPr lang="de-DE" dirty="0" err="1"/>
              <a:t>Playing</a:t>
            </a:r>
            <a:r>
              <a:rPr lang="de-DE" dirty="0"/>
              <a:t> </a:t>
            </a:r>
            <a:r>
              <a:rPr lang="de-DE" dirty="0" err="1"/>
              <a:t>Technique</a:t>
            </a:r>
            <a:endParaRPr lang="de-DE" dirty="0"/>
          </a:p>
        </p:txBody>
      </p:sp>
      <p:sp>
        <p:nvSpPr>
          <p:cNvPr id="11" name="Textfeld 10">
            <a:extLst>
              <a:ext uri="{FF2B5EF4-FFF2-40B4-BE49-F238E27FC236}">
                <a16:creationId xmlns:a16="http://schemas.microsoft.com/office/drawing/2014/main" id="{9A441BF7-21C7-4B65-8E7A-87B702840CFB}"/>
              </a:ext>
            </a:extLst>
          </p:cNvPr>
          <p:cNvSpPr txBox="1"/>
          <p:nvPr/>
        </p:nvSpPr>
        <p:spPr>
          <a:xfrm>
            <a:off x="1226294" y="1883324"/>
            <a:ext cx="5165798" cy="1169551"/>
          </a:xfrm>
          <a:prstGeom prst="rect">
            <a:avLst/>
          </a:prstGeom>
          <a:noFill/>
        </p:spPr>
        <p:txBody>
          <a:bodyPr wrap="square" rtlCol="0">
            <a:spAutoFit/>
          </a:bodyPr>
          <a:lstStyle/>
          <a:p>
            <a:pPr algn="ctr"/>
            <a:r>
              <a:rPr lang="de-DE" sz="3500" b="1" dirty="0">
                <a:solidFill>
                  <a:srgbClr val="2E409E"/>
                </a:solidFill>
                <a:latin typeface="Daytona" panose="020B0604030500040204" pitchFamily="34" charset="0"/>
              </a:rPr>
              <a:t>TIPS </a:t>
            </a:r>
            <a:r>
              <a:rPr lang="de-DE" sz="3500" b="1" dirty="0">
                <a:latin typeface="Daytona" panose="020B0604030500040204" pitchFamily="34" charset="0"/>
              </a:rPr>
              <a:t>ON</a:t>
            </a:r>
            <a:r>
              <a:rPr lang="de-DE" sz="3500" b="1" dirty="0">
                <a:solidFill>
                  <a:srgbClr val="2E409E"/>
                </a:solidFill>
                <a:latin typeface="Daytona" panose="020B0604030500040204" pitchFamily="34" charset="0"/>
              </a:rPr>
              <a:t> </a:t>
            </a:r>
          </a:p>
          <a:p>
            <a:pPr algn="ctr"/>
            <a:r>
              <a:rPr lang="de-DE" sz="3500" b="1" dirty="0">
                <a:latin typeface="Daytona" panose="020B0604030500040204" pitchFamily="34" charset="0"/>
              </a:rPr>
              <a:t>PLAYING TECHNIQUE</a:t>
            </a:r>
          </a:p>
        </p:txBody>
      </p:sp>
      <p:pic>
        <p:nvPicPr>
          <p:cNvPr id="10" name="Inhaltsplatzhalter 9" descr="Ein Bild, das Zeichnung, Cartoon, Entwurf, Kunst enthält.&#10;&#10;Automatisch generierte Beschreibung">
            <a:extLst>
              <a:ext uri="{FF2B5EF4-FFF2-40B4-BE49-F238E27FC236}">
                <a16:creationId xmlns:a16="http://schemas.microsoft.com/office/drawing/2014/main" id="{F0647F2E-C6B1-7FDD-7EAE-99D1DB02D69F}"/>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6519683" y="1087366"/>
            <a:ext cx="3240628" cy="5508430"/>
          </a:xfrm>
        </p:spPr>
      </p:pic>
      <p:sp>
        <p:nvSpPr>
          <p:cNvPr id="12" name="Textfeld 11">
            <a:extLst>
              <a:ext uri="{FF2B5EF4-FFF2-40B4-BE49-F238E27FC236}">
                <a16:creationId xmlns:a16="http://schemas.microsoft.com/office/drawing/2014/main" id="{10FA09F7-7F17-4272-B767-522613773522}"/>
              </a:ext>
            </a:extLst>
          </p:cNvPr>
          <p:cNvSpPr txBox="1"/>
          <p:nvPr/>
        </p:nvSpPr>
        <p:spPr>
          <a:xfrm>
            <a:off x="416983" y="3598593"/>
            <a:ext cx="896983" cy="646331"/>
          </a:xfrm>
          <a:prstGeom prst="rect">
            <a:avLst/>
          </a:prstGeom>
          <a:noFill/>
        </p:spPr>
        <p:txBody>
          <a:bodyPr wrap="square" rtlCol="0">
            <a:spAutoFit/>
          </a:bodyPr>
          <a:lstStyle/>
          <a:p>
            <a:r>
              <a:rPr lang="de-DE" sz="3600" b="1" dirty="0">
                <a:solidFill>
                  <a:srgbClr val="3D4142"/>
                </a:solidFill>
                <a:latin typeface="Daytona" panose="020B0604020202020204" pitchFamily="34" charset="0"/>
              </a:rPr>
              <a:t>#4</a:t>
            </a:r>
          </a:p>
        </p:txBody>
      </p:sp>
      <p:sp>
        <p:nvSpPr>
          <p:cNvPr id="7" name="Rechteck 6">
            <a:extLst>
              <a:ext uri="{FF2B5EF4-FFF2-40B4-BE49-F238E27FC236}">
                <a16:creationId xmlns:a16="http://schemas.microsoft.com/office/drawing/2014/main" id="{2D25662D-34B7-406F-9385-10F5755B9862}"/>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74D7184-E709-4263-B9D2-90A1E4FBE7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14" name="Grafik 13" descr="Ein Bild, das Zeichnung, Cartoon, Clipart enthält.&#10;&#10;Automatisch generierte Beschreibung">
            <a:extLst>
              <a:ext uri="{FF2B5EF4-FFF2-40B4-BE49-F238E27FC236}">
                <a16:creationId xmlns:a16="http://schemas.microsoft.com/office/drawing/2014/main" id="{763E320D-C715-39CA-609A-43930D787D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0541" y="3213718"/>
            <a:ext cx="2293945" cy="2966384"/>
          </a:xfrm>
          <a:prstGeom prst="rect">
            <a:avLst/>
          </a:prstGeom>
        </p:spPr>
      </p:pic>
      <p:pic>
        <p:nvPicPr>
          <p:cNvPr id="16" name="Grafik 15" descr="Ein Bild, das Zeichnung, Cartoon, Darstellung enthält.&#10;&#10;Automatisch generierte Beschreibung">
            <a:extLst>
              <a:ext uri="{FF2B5EF4-FFF2-40B4-BE49-F238E27FC236}">
                <a16:creationId xmlns:a16="http://schemas.microsoft.com/office/drawing/2014/main" id="{A99079CD-6687-3247-2A55-42C8DC3C5C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211" y="3213718"/>
            <a:ext cx="2732675" cy="3447481"/>
          </a:xfrm>
          <a:prstGeom prst="rect">
            <a:avLst/>
          </a:prstGeom>
        </p:spPr>
      </p:pic>
      <p:pic>
        <p:nvPicPr>
          <p:cNvPr id="18" name="Grafik 17" descr="Ein Bild, das Zeichnung, Clipart, Entwurf, Darstellung enthält.&#10;&#10;Automatisch generierte Beschreibung">
            <a:extLst>
              <a:ext uri="{FF2B5EF4-FFF2-40B4-BE49-F238E27FC236}">
                <a16:creationId xmlns:a16="http://schemas.microsoft.com/office/drawing/2014/main" id="{65BB92AD-A451-57DE-C952-6C67D0470A9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0739" y="4389900"/>
            <a:ext cx="2125164" cy="1790202"/>
          </a:xfrm>
          <a:prstGeom prst="rect">
            <a:avLst/>
          </a:prstGeom>
        </p:spPr>
      </p:pic>
    </p:spTree>
    <p:extLst>
      <p:ext uri="{BB962C8B-B14F-4D97-AF65-F5344CB8AC3E}">
        <p14:creationId xmlns:p14="http://schemas.microsoft.com/office/powerpoint/2010/main" val="62441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err="1"/>
              <a:t>Tips</a:t>
            </a:r>
            <a:r>
              <a:rPr lang="de-DE" dirty="0"/>
              <a:t> on </a:t>
            </a:r>
            <a:r>
              <a:rPr lang="de-DE" dirty="0" err="1"/>
              <a:t>Playing</a:t>
            </a:r>
            <a:r>
              <a:rPr lang="de-DE" dirty="0"/>
              <a:t> </a:t>
            </a:r>
            <a:r>
              <a:rPr lang="de-DE" dirty="0" err="1"/>
              <a:t>Technique</a:t>
            </a:r>
            <a:endParaRPr lang="de-DE" dirty="0"/>
          </a:p>
        </p:txBody>
      </p:sp>
      <p:sp>
        <p:nvSpPr>
          <p:cNvPr id="11" name="Textfeld 10">
            <a:extLst>
              <a:ext uri="{FF2B5EF4-FFF2-40B4-BE49-F238E27FC236}">
                <a16:creationId xmlns:a16="http://schemas.microsoft.com/office/drawing/2014/main" id="{9A441BF7-21C7-4B65-8E7A-87B702840CFB}"/>
              </a:ext>
            </a:extLst>
          </p:cNvPr>
          <p:cNvSpPr txBox="1"/>
          <p:nvPr/>
        </p:nvSpPr>
        <p:spPr>
          <a:xfrm>
            <a:off x="3122429" y="1460830"/>
            <a:ext cx="5967093" cy="1323439"/>
          </a:xfrm>
          <a:prstGeom prst="rect">
            <a:avLst/>
          </a:prstGeom>
          <a:noFill/>
        </p:spPr>
        <p:txBody>
          <a:bodyPr wrap="square" rtlCol="0">
            <a:spAutoFit/>
          </a:bodyPr>
          <a:lstStyle/>
          <a:p>
            <a:pPr algn="ctr"/>
            <a:r>
              <a:rPr lang="de-DE" sz="4000" b="1" dirty="0">
                <a:solidFill>
                  <a:srgbClr val="2E409E"/>
                </a:solidFill>
                <a:latin typeface="Daytona" panose="020B0604030500040204" pitchFamily="34" charset="0"/>
              </a:rPr>
              <a:t>TIPS </a:t>
            </a:r>
            <a:r>
              <a:rPr lang="de-DE" sz="4000" b="1" dirty="0">
                <a:latin typeface="Daytona" panose="020B0604030500040204" pitchFamily="34" charset="0"/>
              </a:rPr>
              <a:t>ON</a:t>
            </a:r>
            <a:r>
              <a:rPr lang="de-DE" sz="4000" b="1" dirty="0">
                <a:solidFill>
                  <a:srgbClr val="2E409E"/>
                </a:solidFill>
                <a:latin typeface="Daytona" panose="020B0604030500040204" pitchFamily="34" charset="0"/>
              </a:rPr>
              <a:t> </a:t>
            </a:r>
          </a:p>
          <a:p>
            <a:pPr algn="ctr"/>
            <a:r>
              <a:rPr lang="de-DE" sz="4000" b="1" dirty="0">
                <a:latin typeface="Daytona" panose="020B0604030500040204" pitchFamily="34" charset="0"/>
              </a:rPr>
              <a:t>PLAYING TECHNIQUE</a:t>
            </a:r>
          </a:p>
        </p:txBody>
      </p:sp>
      <p:sp>
        <p:nvSpPr>
          <p:cNvPr id="7" name="Textfeld 6">
            <a:extLst>
              <a:ext uri="{FF2B5EF4-FFF2-40B4-BE49-F238E27FC236}">
                <a16:creationId xmlns:a16="http://schemas.microsoft.com/office/drawing/2014/main" id="{EE3BED35-B611-4F8E-B3DB-F661788E2F51}"/>
              </a:ext>
            </a:extLst>
          </p:cNvPr>
          <p:cNvSpPr txBox="1"/>
          <p:nvPr/>
        </p:nvSpPr>
        <p:spPr>
          <a:xfrm>
            <a:off x="4200506" y="3156074"/>
            <a:ext cx="4440257" cy="2893100"/>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Daytona" panose="020B0604030500040204" pitchFamily="34" charset="0"/>
                <a:ea typeface="Calibri" panose="020F0502020204030204" pitchFamily="34" charset="0"/>
                <a:cs typeface="Times New Roman" panose="02020603050405020304" pitchFamily="18" charset="0"/>
              </a:rPr>
              <a:t>“Everything” is allowed - there is no right or wrong</a:t>
            </a:r>
          </a:p>
          <a:p>
            <a:pPr marL="285750" indent="-285750">
              <a:buFont typeface="Arial" panose="020B0604020202020204" pitchFamily="34" charset="0"/>
              <a:buChar char="•"/>
            </a:pPr>
            <a:r>
              <a:rPr lang="en-US" sz="1800" dirty="0">
                <a:effectLst/>
                <a:latin typeface="Daytona" panose="020B0604030500040204" pitchFamily="34" charset="0"/>
                <a:ea typeface="Calibri" panose="020F0502020204030204" pitchFamily="34" charset="0"/>
                <a:cs typeface="Times New Roman" panose="02020603050405020304" pitchFamily="18" charset="0"/>
              </a:rPr>
              <a:t>The more air you have under control, the better the sound!</a:t>
            </a:r>
          </a:p>
          <a:p>
            <a:pPr marL="285750" indent="-285750">
              <a:buFont typeface="Arial" panose="020B0604020202020204" pitchFamily="34" charset="0"/>
              <a:buChar char="•"/>
            </a:pPr>
            <a:r>
              <a:rPr lang="en-US" sz="1800" dirty="0">
                <a:effectLst/>
                <a:latin typeface="Daytona" panose="020B0604030500040204" pitchFamily="34" charset="0"/>
                <a:ea typeface="Calibri" panose="020F0502020204030204" pitchFamily="34" charset="0"/>
                <a:cs typeface="Times New Roman" panose="02020603050405020304" pitchFamily="18" charset="0"/>
              </a:rPr>
              <a:t>Attention: Soundbellows are instruments ;-)</a:t>
            </a:r>
          </a:p>
          <a:p>
            <a:pPr marL="285750" indent="-285750">
              <a:buFont typeface="Arial" panose="020B0604020202020204" pitchFamily="34" charset="0"/>
              <a:buChar char="•"/>
            </a:pPr>
            <a:r>
              <a:rPr lang="en-US" sz="1800" dirty="0">
                <a:effectLst/>
                <a:latin typeface="Daytona" panose="020B0604030500040204" pitchFamily="34" charset="0"/>
                <a:ea typeface="Calibri" panose="020F0502020204030204" pitchFamily="34" charset="0"/>
                <a:cs typeface="Times New Roman" panose="02020603050405020304" pitchFamily="18" charset="0"/>
              </a:rPr>
              <a:t>Practice makes perfect!</a:t>
            </a:r>
            <a:br>
              <a:rPr lang="en-US" sz="1800" dirty="0">
                <a:effectLst/>
                <a:latin typeface="Daytona" panose="020B0604030500040204" pitchFamily="34" charset="0"/>
                <a:ea typeface="Calibri" panose="020F0502020204030204" pitchFamily="34" charset="0"/>
                <a:cs typeface="Times New Roman" panose="02020603050405020304" pitchFamily="18" charset="0"/>
              </a:rPr>
            </a:br>
            <a:endParaRPr lang="en-US" sz="1800" dirty="0">
              <a:effectLst/>
              <a:latin typeface="Daytona" panose="020B0604030500040204" pitchFamily="34" charset="0"/>
              <a:ea typeface="Calibri" panose="020F0502020204030204" pitchFamily="34" charset="0"/>
              <a:cs typeface="Times New Roman" panose="02020603050405020304" pitchFamily="18" charset="0"/>
            </a:endParaRPr>
          </a:p>
          <a:p>
            <a:r>
              <a:rPr lang="en-US" sz="1800" dirty="0">
                <a:effectLst/>
                <a:latin typeface="Daytona" panose="020B0604030500040204" pitchFamily="34" charset="0"/>
                <a:ea typeface="Calibri" panose="020F0502020204030204" pitchFamily="34" charset="0"/>
                <a:cs typeface="Times New Roman" panose="02020603050405020304" pitchFamily="18" charset="0"/>
              </a:rPr>
              <a:t>Most important principle: </a:t>
            </a:r>
            <a:br>
              <a:rPr lang="en-US" sz="1800" dirty="0">
                <a:effectLst/>
                <a:latin typeface="Daytona" panose="020B0604030500040204" pitchFamily="34" charset="0"/>
                <a:ea typeface="Calibri" panose="020F0502020204030204" pitchFamily="34" charset="0"/>
                <a:cs typeface="Times New Roman" panose="02020603050405020304" pitchFamily="18" charset="0"/>
              </a:rPr>
            </a:br>
            <a:r>
              <a:rPr lang="en-US" sz="2000" b="1" dirty="0">
                <a:solidFill>
                  <a:srgbClr val="C6142F"/>
                </a:solidFill>
                <a:effectLst/>
                <a:latin typeface="Daytona" panose="020B0604030500040204" pitchFamily="34" charset="0"/>
                <a:ea typeface="Calibri" panose="020F0502020204030204" pitchFamily="34" charset="0"/>
                <a:cs typeface="Times New Roman" panose="02020603050405020304" pitchFamily="18" charset="0"/>
              </a:rPr>
              <a:t>A lot of feeling and little force!</a:t>
            </a:r>
            <a:endParaRPr lang="de-DE" sz="2000" b="1" dirty="0">
              <a:solidFill>
                <a:srgbClr val="C6142F"/>
              </a:solidFill>
              <a:latin typeface="Daytona" panose="020B0604030500040204" pitchFamily="34" charset="0"/>
            </a:endParaRPr>
          </a:p>
        </p:txBody>
      </p:sp>
      <p:sp>
        <p:nvSpPr>
          <p:cNvPr id="3" name="Inhaltsplatzhalter 2">
            <a:extLst>
              <a:ext uri="{FF2B5EF4-FFF2-40B4-BE49-F238E27FC236}">
                <a16:creationId xmlns:a16="http://schemas.microsoft.com/office/drawing/2014/main" id="{CBD05C1C-5B1B-4AAA-B96E-61E00CAAF095}"/>
              </a:ext>
            </a:extLst>
          </p:cNvPr>
          <p:cNvSpPr>
            <a:spLocks noGrp="1"/>
          </p:cNvSpPr>
          <p:nvPr>
            <p:ph sz="quarter" idx="10"/>
          </p:nvPr>
        </p:nvSpPr>
        <p:spPr/>
        <p:txBody>
          <a:bodyPr/>
          <a:lstStyle/>
          <a:p>
            <a:endParaRPr lang="de-DE"/>
          </a:p>
        </p:txBody>
      </p:sp>
      <p:sp>
        <p:nvSpPr>
          <p:cNvPr id="8" name="Rechteck 7">
            <a:extLst>
              <a:ext uri="{FF2B5EF4-FFF2-40B4-BE49-F238E27FC236}">
                <a16:creationId xmlns:a16="http://schemas.microsoft.com/office/drawing/2014/main" id="{3759EE4C-1D42-4A06-97C9-83ADA92E80F8}"/>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4CE05D5B-AD89-46B5-A7AC-127F147282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2" name="Grafik 1" descr="Ein Bild, das Zeichnung, Cartoon, Clipart enthält.&#10;&#10;Automatisch generierte Beschreibung">
            <a:extLst>
              <a:ext uri="{FF2B5EF4-FFF2-40B4-BE49-F238E27FC236}">
                <a16:creationId xmlns:a16="http://schemas.microsoft.com/office/drawing/2014/main" id="{41CA9E0D-0760-8982-4FA6-B376ABA75B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6561" y="3163557"/>
            <a:ext cx="2293945" cy="2966384"/>
          </a:xfrm>
          <a:prstGeom prst="rect">
            <a:avLst/>
          </a:prstGeom>
        </p:spPr>
      </p:pic>
      <p:pic>
        <p:nvPicPr>
          <p:cNvPr id="4" name="Grafik 3" descr="Ein Bild, das Zeichnung, Cartoon, Darstellung enthält.&#10;&#10;Automatisch generierte Beschreibung">
            <a:extLst>
              <a:ext uri="{FF2B5EF4-FFF2-40B4-BE49-F238E27FC236}">
                <a16:creationId xmlns:a16="http://schemas.microsoft.com/office/drawing/2014/main" id="{1354405E-4717-59AE-2B60-C110EAEE61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800" y="937453"/>
            <a:ext cx="2732675" cy="3447481"/>
          </a:xfrm>
          <a:prstGeom prst="rect">
            <a:avLst/>
          </a:prstGeom>
        </p:spPr>
      </p:pic>
    </p:spTree>
    <p:extLst>
      <p:ext uri="{BB962C8B-B14F-4D97-AF65-F5344CB8AC3E}">
        <p14:creationId xmlns:p14="http://schemas.microsoft.com/office/powerpoint/2010/main" val="292034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405AC-60AA-058A-FA4E-2B19EBFDD36B}"/>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E5AA3956-3F25-D159-FC75-0252FFE3AADC}"/>
              </a:ext>
            </a:extLst>
          </p:cNvPr>
          <p:cNvSpPr>
            <a:spLocks noGrp="1"/>
          </p:cNvSpPr>
          <p:nvPr>
            <p:ph type="title"/>
          </p:nvPr>
        </p:nvSpPr>
        <p:spPr/>
        <p:txBody>
          <a:bodyPr>
            <a:normAutofit/>
          </a:bodyPr>
          <a:lstStyle/>
          <a:p>
            <a:r>
              <a:rPr lang="de-DE" dirty="0" err="1"/>
              <a:t>Tips</a:t>
            </a:r>
            <a:r>
              <a:rPr lang="de-DE" dirty="0"/>
              <a:t> on </a:t>
            </a:r>
            <a:r>
              <a:rPr lang="de-DE" dirty="0" err="1"/>
              <a:t>Playing</a:t>
            </a:r>
            <a:r>
              <a:rPr lang="de-DE" dirty="0"/>
              <a:t> </a:t>
            </a:r>
            <a:r>
              <a:rPr lang="de-DE" dirty="0" err="1"/>
              <a:t>Technique</a:t>
            </a:r>
            <a:endParaRPr lang="de-DE" dirty="0"/>
          </a:p>
        </p:txBody>
      </p:sp>
      <p:sp>
        <p:nvSpPr>
          <p:cNvPr id="11" name="Textfeld 10">
            <a:extLst>
              <a:ext uri="{FF2B5EF4-FFF2-40B4-BE49-F238E27FC236}">
                <a16:creationId xmlns:a16="http://schemas.microsoft.com/office/drawing/2014/main" id="{CEEBF6AA-0C79-286E-4F42-3851C06956DC}"/>
              </a:ext>
            </a:extLst>
          </p:cNvPr>
          <p:cNvSpPr txBox="1"/>
          <p:nvPr/>
        </p:nvSpPr>
        <p:spPr>
          <a:xfrm>
            <a:off x="2831886" y="1245762"/>
            <a:ext cx="5967093" cy="1323439"/>
          </a:xfrm>
          <a:prstGeom prst="rect">
            <a:avLst/>
          </a:prstGeom>
          <a:noFill/>
        </p:spPr>
        <p:txBody>
          <a:bodyPr wrap="square" rtlCol="0">
            <a:spAutoFit/>
          </a:bodyPr>
          <a:lstStyle/>
          <a:p>
            <a:pPr algn="r"/>
            <a:r>
              <a:rPr lang="de-DE" sz="4000" b="1" dirty="0">
                <a:solidFill>
                  <a:srgbClr val="2E409E"/>
                </a:solidFill>
                <a:latin typeface="Daytona" panose="020B0604030500040204" pitchFamily="34" charset="0"/>
              </a:rPr>
              <a:t>TIPS </a:t>
            </a:r>
            <a:r>
              <a:rPr lang="de-DE" sz="4000" b="1" dirty="0">
                <a:latin typeface="Daytona" panose="020B0604030500040204" pitchFamily="34" charset="0"/>
              </a:rPr>
              <a:t>ON</a:t>
            </a:r>
            <a:r>
              <a:rPr lang="de-DE" sz="4000" b="1" dirty="0">
                <a:solidFill>
                  <a:srgbClr val="2E409E"/>
                </a:solidFill>
                <a:latin typeface="Daytona" panose="020B0604030500040204" pitchFamily="34" charset="0"/>
              </a:rPr>
              <a:t> </a:t>
            </a:r>
            <a:r>
              <a:rPr lang="de-DE" sz="4000" b="1" dirty="0">
                <a:latin typeface="Daytona" panose="020B0604030500040204" pitchFamily="34" charset="0"/>
              </a:rPr>
              <a:t>PLAYING TECHNIQUE</a:t>
            </a:r>
          </a:p>
        </p:txBody>
      </p:sp>
      <p:sp>
        <p:nvSpPr>
          <p:cNvPr id="7" name="Textfeld 6">
            <a:extLst>
              <a:ext uri="{FF2B5EF4-FFF2-40B4-BE49-F238E27FC236}">
                <a16:creationId xmlns:a16="http://schemas.microsoft.com/office/drawing/2014/main" id="{6A6784E9-F58A-A674-6F82-081416C49983}"/>
              </a:ext>
            </a:extLst>
          </p:cNvPr>
          <p:cNvSpPr txBox="1"/>
          <p:nvPr/>
        </p:nvSpPr>
        <p:spPr>
          <a:xfrm>
            <a:off x="4879947" y="4337151"/>
            <a:ext cx="3996134" cy="2031325"/>
          </a:xfrm>
          <a:prstGeom prst="rect">
            <a:avLst/>
          </a:prstGeom>
          <a:noFill/>
        </p:spPr>
        <p:txBody>
          <a:bodyPr wrap="square" rtlCol="0">
            <a:spAutoFit/>
          </a:bodyPr>
          <a:lstStyle/>
          <a:p>
            <a:r>
              <a:rPr lang="en-US" sz="1800" dirty="0">
                <a:effectLst/>
                <a:latin typeface="Daytona" panose="020B0604030500040204" pitchFamily="34" charset="0"/>
                <a:ea typeface="Calibri" panose="020F0502020204030204" pitchFamily="34" charset="0"/>
                <a:cs typeface="Times New Roman" panose="02020603050405020304" pitchFamily="18" charset="0"/>
              </a:rPr>
              <a:t>Especially for players whose fine motor skills are not yet so well developed, playing the jumbos in transport mode helps. Here, the sound head acts as an air blocker so that not too much air can be sent to the reed at once.</a:t>
            </a:r>
            <a:endParaRPr lang="de-DE" sz="2000" b="1" dirty="0">
              <a:solidFill>
                <a:srgbClr val="C6142F"/>
              </a:solidFill>
              <a:latin typeface="Daytona" panose="020B0604030500040204" pitchFamily="34" charset="0"/>
            </a:endParaRPr>
          </a:p>
        </p:txBody>
      </p:sp>
      <p:sp>
        <p:nvSpPr>
          <p:cNvPr id="3" name="Inhaltsplatzhalter 2">
            <a:extLst>
              <a:ext uri="{FF2B5EF4-FFF2-40B4-BE49-F238E27FC236}">
                <a16:creationId xmlns:a16="http://schemas.microsoft.com/office/drawing/2014/main" id="{6F09F88B-1F2B-CA7A-DE8D-A6D2835D47E4}"/>
              </a:ext>
            </a:extLst>
          </p:cNvPr>
          <p:cNvSpPr>
            <a:spLocks noGrp="1"/>
          </p:cNvSpPr>
          <p:nvPr>
            <p:ph sz="quarter" idx="10"/>
          </p:nvPr>
        </p:nvSpPr>
        <p:spPr/>
        <p:txBody>
          <a:bodyPr/>
          <a:lstStyle/>
          <a:p>
            <a:endParaRPr lang="de-DE"/>
          </a:p>
        </p:txBody>
      </p:sp>
      <p:sp>
        <p:nvSpPr>
          <p:cNvPr id="8" name="Rechteck 7">
            <a:extLst>
              <a:ext uri="{FF2B5EF4-FFF2-40B4-BE49-F238E27FC236}">
                <a16:creationId xmlns:a16="http://schemas.microsoft.com/office/drawing/2014/main" id="{A886EC02-2310-D01A-321A-5CF7C2DC5B88}"/>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C4D5DA15-9E69-159A-0A21-4E5E4457F9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5" name="Inhaltsplatzhalter 9" descr="Ein Bild, das Zeichnung, Cartoon, Entwurf, Kunst enthält.&#10;&#10;Automatisch generierte Beschreibung">
            <a:extLst>
              <a:ext uri="{FF2B5EF4-FFF2-40B4-BE49-F238E27FC236}">
                <a16:creationId xmlns:a16="http://schemas.microsoft.com/office/drawing/2014/main" id="{9FAA52B1-DC10-94D3-8FDB-EA17434E8F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7915" y="1907481"/>
            <a:ext cx="2773193" cy="4713882"/>
          </a:xfrm>
          <a:prstGeom prst="rect">
            <a:avLst/>
          </a:prstGeom>
        </p:spPr>
      </p:pic>
      <p:pic>
        <p:nvPicPr>
          <p:cNvPr id="10" name="Grafik 9" descr="Ein Bild, das Zeichnung, Clipart, Entwurf, Darstellung enthält.&#10;&#10;Automatisch generierte Beschreibung">
            <a:extLst>
              <a:ext uri="{FF2B5EF4-FFF2-40B4-BE49-F238E27FC236}">
                <a16:creationId xmlns:a16="http://schemas.microsoft.com/office/drawing/2014/main" id="{F683501B-D0B2-519A-B2A5-E95F26C49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5432" y="2498598"/>
            <a:ext cx="2125164" cy="1790202"/>
          </a:xfrm>
          <a:prstGeom prst="rect">
            <a:avLst/>
          </a:prstGeom>
        </p:spPr>
      </p:pic>
      <p:sp>
        <p:nvSpPr>
          <p:cNvPr id="12" name="Textfeld 11">
            <a:extLst>
              <a:ext uri="{FF2B5EF4-FFF2-40B4-BE49-F238E27FC236}">
                <a16:creationId xmlns:a16="http://schemas.microsoft.com/office/drawing/2014/main" id="{4190ECEA-11C8-A20A-9373-FCED454FAD82}"/>
              </a:ext>
            </a:extLst>
          </p:cNvPr>
          <p:cNvSpPr txBox="1"/>
          <p:nvPr/>
        </p:nvSpPr>
        <p:spPr>
          <a:xfrm>
            <a:off x="503238" y="1907481"/>
            <a:ext cx="2351284" cy="2862322"/>
          </a:xfrm>
          <a:prstGeom prst="rect">
            <a:avLst/>
          </a:prstGeom>
          <a:noFill/>
        </p:spPr>
        <p:txBody>
          <a:bodyPr wrap="square" rtlCol="0">
            <a:spAutoFit/>
          </a:bodyPr>
          <a:lstStyle/>
          <a:p>
            <a:r>
              <a:rPr lang="en-US" sz="1800" dirty="0">
                <a:effectLst/>
                <a:latin typeface="Daytona" panose="020B0604030500040204" pitchFamily="34" charset="0"/>
                <a:ea typeface="Calibri" panose="020F0502020204030204" pitchFamily="34" charset="0"/>
                <a:cs typeface="Times New Roman" panose="02020603050405020304" pitchFamily="18" charset="0"/>
              </a:rPr>
              <a:t>Lying on the table, the Soundbellows Jumbos are super easy to play! They have a good grip because the hand strap works wonderfully as a “roll-away stopper”.</a:t>
            </a:r>
            <a:endParaRPr lang="de-DE" sz="2000" b="1" dirty="0">
              <a:solidFill>
                <a:srgbClr val="C6142F"/>
              </a:solidFill>
              <a:latin typeface="Daytona" panose="020B0604030500040204" pitchFamily="34" charset="0"/>
            </a:endParaRPr>
          </a:p>
        </p:txBody>
      </p:sp>
    </p:spTree>
    <p:extLst>
      <p:ext uri="{BB962C8B-B14F-4D97-AF65-F5344CB8AC3E}">
        <p14:creationId xmlns:p14="http://schemas.microsoft.com/office/powerpoint/2010/main" val="129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a:t>Inside </a:t>
            </a:r>
            <a:r>
              <a:rPr lang="de-DE" dirty="0" err="1"/>
              <a:t>the</a:t>
            </a:r>
            <a:r>
              <a:rPr lang="de-DE" dirty="0"/>
              <a:t> Bellows</a:t>
            </a:r>
          </a:p>
        </p:txBody>
      </p:sp>
      <p:sp>
        <p:nvSpPr>
          <p:cNvPr id="11" name="Textfeld 10">
            <a:extLst>
              <a:ext uri="{FF2B5EF4-FFF2-40B4-BE49-F238E27FC236}">
                <a16:creationId xmlns:a16="http://schemas.microsoft.com/office/drawing/2014/main" id="{9A441BF7-21C7-4B65-8E7A-87B702840CFB}"/>
              </a:ext>
            </a:extLst>
          </p:cNvPr>
          <p:cNvSpPr txBox="1"/>
          <p:nvPr/>
        </p:nvSpPr>
        <p:spPr>
          <a:xfrm>
            <a:off x="4355133" y="1386480"/>
            <a:ext cx="4397828" cy="1569660"/>
          </a:xfrm>
          <a:prstGeom prst="rect">
            <a:avLst/>
          </a:prstGeom>
          <a:noFill/>
        </p:spPr>
        <p:txBody>
          <a:bodyPr wrap="square" rtlCol="0">
            <a:spAutoFit/>
          </a:bodyPr>
          <a:lstStyle/>
          <a:p>
            <a:pPr algn="ctr"/>
            <a:r>
              <a:rPr lang="de-DE" sz="4800" b="1" dirty="0">
                <a:solidFill>
                  <a:srgbClr val="2E409E"/>
                </a:solidFill>
                <a:latin typeface="Daytona" panose="020B0604030500040204" pitchFamily="34" charset="0"/>
              </a:rPr>
              <a:t>INSIDE</a:t>
            </a:r>
            <a:r>
              <a:rPr lang="de-DE" sz="4800" b="1" dirty="0">
                <a:latin typeface="Daytona" panose="020B0604030500040204" pitchFamily="34" charset="0"/>
              </a:rPr>
              <a:t> THE BELLOWS</a:t>
            </a:r>
            <a:endParaRPr lang="de-DE" sz="3500" b="1" dirty="0">
              <a:latin typeface="Daytona" panose="020B0604030500040204" pitchFamily="34" charset="0"/>
            </a:endParaRPr>
          </a:p>
        </p:txBody>
      </p:sp>
      <p:pic>
        <p:nvPicPr>
          <p:cNvPr id="2" name="SB_Stimmplatte_Animation_oben">
            <a:hlinkClick r:id="" action="ppaction://media"/>
            <a:extLst>
              <a:ext uri="{FF2B5EF4-FFF2-40B4-BE49-F238E27FC236}">
                <a16:creationId xmlns:a16="http://schemas.microsoft.com/office/drawing/2014/main" id="{E46D2FCF-1F1C-443F-B947-ED52CCABFDB6}"/>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6795360" y="3083982"/>
            <a:ext cx="1200000" cy="900000"/>
          </a:xfrm>
          <a:prstGeom prst="rect">
            <a:avLst/>
          </a:prstGeom>
        </p:spPr>
      </p:pic>
      <p:pic>
        <p:nvPicPr>
          <p:cNvPr id="3" name="SB_Stimmplatte_Animation_schwach">
            <a:hlinkClick r:id="" action="ppaction://media"/>
            <a:extLst>
              <a:ext uri="{FF2B5EF4-FFF2-40B4-BE49-F238E27FC236}">
                <a16:creationId xmlns:a16="http://schemas.microsoft.com/office/drawing/2014/main" id="{F0A95807-4EF6-4E9B-A139-3401CCE809D2}"/>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6795360" y="4162000"/>
            <a:ext cx="1200000" cy="900000"/>
          </a:xfrm>
          <a:prstGeom prst="rect">
            <a:avLst/>
          </a:prstGeom>
        </p:spPr>
      </p:pic>
      <p:pic>
        <p:nvPicPr>
          <p:cNvPr id="4" name="SB_Stimmplatte_Animation">
            <a:hlinkClick r:id="" action="ppaction://media"/>
            <a:extLst>
              <a:ext uri="{FF2B5EF4-FFF2-40B4-BE49-F238E27FC236}">
                <a16:creationId xmlns:a16="http://schemas.microsoft.com/office/drawing/2014/main" id="{4C1716E6-00A2-4B50-9BDD-75AAE86B163D}"/>
              </a:ext>
            </a:extLst>
          </p:cNvPr>
          <p:cNvPicPr>
            <a:picLocks noChangeAspect="1"/>
          </p:cNvPicPr>
          <p:nvPr>
            <a:videoFile r:link="rId6"/>
            <p:extLst>
              <p:ext uri="{DAA4B4D4-6D71-4841-9C94-3DE7FCFB9230}">
                <p14:media xmlns:p14="http://schemas.microsoft.com/office/powerpoint/2010/main" r:embed="rId5"/>
              </p:ext>
            </p:extLst>
          </p:nvPr>
        </p:nvPicPr>
        <p:blipFill>
          <a:blip r:embed="rId8"/>
          <a:stretch>
            <a:fillRect/>
          </a:stretch>
        </p:blipFill>
        <p:spPr>
          <a:xfrm>
            <a:off x="6795360" y="5254516"/>
            <a:ext cx="1200000" cy="900000"/>
          </a:xfrm>
          <a:prstGeom prst="rect">
            <a:avLst/>
          </a:prstGeom>
        </p:spPr>
      </p:pic>
      <p:sp>
        <p:nvSpPr>
          <p:cNvPr id="12" name="Textfeld 11">
            <a:extLst>
              <a:ext uri="{FF2B5EF4-FFF2-40B4-BE49-F238E27FC236}">
                <a16:creationId xmlns:a16="http://schemas.microsoft.com/office/drawing/2014/main" id="{CEC400D0-9821-435F-B736-DE7AB95240D9}"/>
              </a:ext>
            </a:extLst>
          </p:cNvPr>
          <p:cNvSpPr txBox="1"/>
          <p:nvPr/>
        </p:nvSpPr>
        <p:spPr>
          <a:xfrm>
            <a:off x="4355133" y="3292194"/>
            <a:ext cx="2727402" cy="2862322"/>
          </a:xfrm>
          <a:prstGeom prst="rect">
            <a:avLst/>
          </a:prstGeom>
          <a:noFill/>
        </p:spPr>
        <p:txBody>
          <a:bodyPr wrap="square" rtlCol="0">
            <a:spAutoFit/>
          </a:bodyPr>
          <a:lstStyle/>
          <a:p>
            <a:r>
              <a:rPr lang="de-DE" dirty="0" err="1">
                <a:latin typeface="Daytona" panose="020B0604030500040204" pitchFamily="34" charset="0"/>
                <a:ea typeface="Calibri" panose="020F0502020204030204" pitchFamily="34" charset="0"/>
                <a:cs typeface="Times New Roman" panose="02020603050405020304" pitchFamily="18" charset="0"/>
              </a:rPr>
              <a:t>Pressure</a:t>
            </a:r>
            <a:r>
              <a:rPr lang="de-DE" dirty="0">
                <a:latin typeface="Daytona" panose="020B0604030500040204" pitchFamily="34" charset="0"/>
                <a:ea typeface="Calibri" panose="020F0502020204030204" pitchFamily="34" charset="0"/>
                <a:cs typeface="Times New Roman" panose="02020603050405020304" pitchFamily="18" charset="0"/>
              </a:rPr>
              <a:t> </a:t>
            </a:r>
            <a:r>
              <a:rPr lang="de-DE" dirty="0" err="1">
                <a:latin typeface="Daytona" panose="020B0604030500040204" pitchFamily="34" charset="0"/>
                <a:ea typeface="Calibri" panose="020F0502020204030204" pitchFamily="34" charset="0"/>
                <a:cs typeface="Times New Roman" panose="02020603050405020304" pitchFamily="18" charset="0"/>
              </a:rPr>
              <a:t>too</a:t>
            </a:r>
            <a:r>
              <a:rPr lang="de-DE" dirty="0">
                <a:latin typeface="Daytona" panose="020B0604030500040204" pitchFamily="34" charset="0"/>
                <a:ea typeface="Calibri" panose="020F0502020204030204" pitchFamily="34" charset="0"/>
                <a:cs typeface="Times New Roman" panose="02020603050405020304" pitchFamily="18" charset="0"/>
              </a:rPr>
              <a:t> high</a:t>
            </a:r>
          </a:p>
          <a:p>
            <a:pPr marL="285750" indent="-285750">
              <a:buFontTx/>
              <a:buChar char="-"/>
            </a:pPr>
            <a:endParaRPr lang="de-DE" sz="1800" dirty="0">
              <a:effectLst/>
              <a:latin typeface="Daytona" panose="020B0604030500040204" pitchFamily="34" charset="0"/>
              <a:ea typeface="Calibri" panose="020F0502020204030204" pitchFamily="34" charset="0"/>
              <a:cs typeface="Times New Roman" panose="02020603050405020304" pitchFamily="18" charset="0"/>
            </a:endParaRPr>
          </a:p>
          <a:p>
            <a:pPr marL="285750" indent="-285750">
              <a:buFontTx/>
              <a:buChar char="-"/>
            </a:pPr>
            <a:endParaRPr lang="de-DE" sz="1800" dirty="0">
              <a:effectLst/>
              <a:latin typeface="Daytona" panose="020B0604030500040204" pitchFamily="34" charset="0"/>
              <a:ea typeface="Calibri" panose="020F0502020204030204" pitchFamily="34" charset="0"/>
              <a:cs typeface="Times New Roman" panose="02020603050405020304" pitchFamily="18" charset="0"/>
            </a:endParaRPr>
          </a:p>
          <a:p>
            <a:pPr marL="285750" indent="-285750">
              <a:buFontTx/>
              <a:buChar char="-"/>
            </a:pPr>
            <a:endParaRPr lang="de-DE" sz="1800" dirty="0">
              <a:effectLst/>
              <a:latin typeface="Daytona" panose="020B0604030500040204" pitchFamily="34" charset="0"/>
              <a:ea typeface="Calibri" panose="020F0502020204030204" pitchFamily="34" charset="0"/>
              <a:cs typeface="Times New Roman" panose="02020603050405020304" pitchFamily="18" charset="0"/>
            </a:endParaRPr>
          </a:p>
          <a:p>
            <a:r>
              <a:rPr lang="de-DE" dirty="0" err="1">
                <a:latin typeface="Daytona" panose="020B0604030500040204" pitchFamily="34" charset="0"/>
                <a:cs typeface="Times New Roman" panose="02020603050405020304" pitchFamily="18" charset="0"/>
              </a:rPr>
              <a:t>Pressure</a:t>
            </a:r>
            <a:r>
              <a:rPr lang="de-DE" dirty="0">
                <a:latin typeface="Daytona" panose="020B0604030500040204" pitchFamily="34" charset="0"/>
                <a:cs typeface="Times New Roman" panose="02020603050405020304" pitchFamily="18" charset="0"/>
              </a:rPr>
              <a:t> </a:t>
            </a:r>
            <a:r>
              <a:rPr lang="de-DE" dirty="0" err="1">
                <a:latin typeface="Daytona" panose="020B0604030500040204" pitchFamily="34" charset="0"/>
                <a:cs typeface="Times New Roman" panose="02020603050405020304" pitchFamily="18" charset="0"/>
              </a:rPr>
              <a:t>too</a:t>
            </a:r>
            <a:r>
              <a:rPr lang="de-DE" dirty="0">
                <a:latin typeface="Daytona" panose="020B0604030500040204" pitchFamily="34" charset="0"/>
                <a:cs typeface="Times New Roman" panose="02020603050405020304" pitchFamily="18" charset="0"/>
              </a:rPr>
              <a:t> </a:t>
            </a:r>
            <a:r>
              <a:rPr lang="de-DE" dirty="0" err="1">
                <a:latin typeface="Daytona" panose="020B0604030500040204" pitchFamily="34" charset="0"/>
                <a:cs typeface="Times New Roman" panose="02020603050405020304" pitchFamily="18" charset="0"/>
              </a:rPr>
              <a:t>low</a:t>
            </a:r>
            <a:endParaRPr lang="de-DE" dirty="0">
              <a:latin typeface="Daytona" panose="020B0604030500040204" pitchFamily="34" charset="0"/>
              <a:cs typeface="Times New Roman" panose="02020603050405020304" pitchFamily="18" charset="0"/>
            </a:endParaRPr>
          </a:p>
          <a:p>
            <a:pPr marL="285750" indent="-285750">
              <a:buFontTx/>
              <a:buChar char="-"/>
            </a:pPr>
            <a:endParaRPr lang="de-DE" dirty="0">
              <a:latin typeface="Daytona" panose="020B0604030500040204" pitchFamily="34" charset="0"/>
              <a:cs typeface="Times New Roman" panose="02020603050405020304" pitchFamily="18" charset="0"/>
            </a:endParaRPr>
          </a:p>
          <a:p>
            <a:pPr marL="285750" indent="-285750">
              <a:buFontTx/>
              <a:buChar char="-"/>
            </a:pPr>
            <a:endParaRPr lang="de-DE" dirty="0">
              <a:latin typeface="Daytona" panose="020B0604030500040204" pitchFamily="34" charset="0"/>
              <a:cs typeface="Times New Roman" panose="02020603050405020304" pitchFamily="18" charset="0"/>
            </a:endParaRPr>
          </a:p>
          <a:p>
            <a:pPr marL="285750" indent="-285750">
              <a:buFontTx/>
              <a:buChar char="-"/>
            </a:pPr>
            <a:endParaRPr lang="de-DE" dirty="0">
              <a:latin typeface="Daytona" panose="020B0604030500040204" pitchFamily="34" charset="0"/>
              <a:cs typeface="Times New Roman" panose="02020603050405020304" pitchFamily="18" charset="0"/>
            </a:endParaRPr>
          </a:p>
          <a:p>
            <a:r>
              <a:rPr lang="de-DE" dirty="0" err="1">
                <a:latin typeface="Daytona" panose="020B0604030500040204" pitchFamily="34" charset="0"/>
                <a:cs typeface="Times New Roman" panose="02020603050405020304" pitchFamily="18" charset="0"/>
              </a:rPr>
              <a:t>Pressure</a:t>
            </a:r>
            <a:r>
              <a:rPr lang="de-DE" dirty="0">
                <a:latin typeface="Daytona" panose="020B0604030500040204" pitchFamily="34" charset="0"/>
                <a:cs typeface="Times New Roman" panose="02020603050405020304" pitchFamily="18" charset="0"/>
              </a:rPr>
              <a:t> just </a:t>
            </a:r>
            <a:r>
              <a:rPr lang="de-DE" dirty="0" err="1">
                <a:latin typeface="Daytona" panose="020B0604030500040204" pitchFamily="34" charset="0"/>
                <a:cs typeface="Times New Roman" panose="02020603050405020304" pitchFamily="18" charset="0"/>
              </a:rPr>
              <a:t>right</a:t>
            </a:r>
            <a:endParaRPr lang="de-DE" dirty="0">
              <a:latin typeface="Daytona" panose="020B0604030500040204" pitchFamily="34" charset="0"/>
              <a:cs typeface="Times New Roman" panose="02020603050405020304" pitchFamily="18" charset="0"/>
            </a:endParaRPr>
          </a:p>
          <a:p>
            <a:pPr marL="285750" indent="-285750">
              <a:buFontTx/>
              <a:buChar char="-"/>
            </a:pPr>
            <a:endParaRPr lang="de-DE" dirty="0">
              <a:latin typeface="Daytona" panose="020B0604030500040204" pitchFamily="34" charset="0"/>
              <a:cs typeface="Times New Roman" panose="02020603050405020304" pitchFamily="18" charset="0"/>
            </a:endParaRPr>
          </a:p>
        </p:txBody>
      </p:sp>
      <p:sp>
        <p:nvSpPr>
          <p:cNvPr id="8" name="Inhaltsplatzhalter 7">
            <a:extLst>
              <a:ext uri="{FF2B5EF4-FFF2-40B4-BE49-F238E27FC236}">
                <a16:creationId xmlns:a16="http://schemas.microsoft.com/office/drawing/2014/main" id="{4DA49467-75A5-4901-89E7-E222E3E6AF7D}"/>
              </a:ext>
            </a:extLst>
          </p:cNvPr>
          <p:cNvSpPr>
            <a:spLocks noGrp="1"/>
          </p:cNvSpPr>
          <p:nvPr>
            <p:ph sz="quarter" idx="10"/>
          </p:nvPr>
        </p:nvSpPr>
        <p:spPr/>
        <p:txBody>
          <a:bodyPr/>
          <a:lstStyle/>
          <a:p>
            <a:endParaRPr lang="de-DE"/>
          </a:p>
        </p:txBody>
      </p:sp>
      <p:sp>
        <p:nvSpPr>
          <p:cNvPr id="15" name="Rechteck 14">
            <a:extLst>
              <a:ext uri="{FF2B5EF4-FFF2-40B4-BE49-F238E27FC236}">
                <a16:creationId xmlns:a16="http://schemas.microsoft.com/office/drawing/2014/main" id="{5530B309-38E9-4863-BEFE-283571557C73}"/>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121FB6A5-6464-49B5-8A04-F31B86D49C2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5" name="Grafik 4" descr="Ein Bild, das Zeichnung, Cartoon, Clipart enthält.&#10;&#10;Automatisch generierte Beschreibung">
            <a:extLst>
              <a:ext uri="{FF2B5EF4-FFF2-40B4-BE49-F238E27FC236}">
                <a16:creationId xmlns:a16="http://schemas.microsoft.com/office/drawing/2014/main" id="{82895D54-FF56-935F-55F2-860D57FF26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9930" y="978999"/>
            <a:ext cx="3898209" cy="5040916"/>
          </a:xfrm>
          <a:prstGeom prst="rect">
            <a:avLst/>
          </a:prstGeom>
        </p:spPr>
      </p:pic>
      <p:sp>
        <p:nvSpPr>
          <p:cNvPr id="9" name="Textfeld 8">
            <a:extLst>
              <a:ext uri="{FF2B5EF4-FFF2-40B4-BE49-F238E27FC236}">
                <a16:creationId xmlns:a16="http://schemas.microsoft.com/office/drawing/2014/main" id="{1B819A4E-6B56-3F2D-D8B3-FC2E5F8E78D7}"/>
              </a:ext>
            </a:extLst>
          </p:cNvPr>
          <p:cNvSpPr txBox="1"/>
          <p:nvPr/>
        </p:nvSpPr>
        <p:spPr>
          <a:xfrm>
            <a:off x="1033754" y="1863703"/>
            <a:ext cx="896983" cy="646331"/>
          </a:xfrm>
          <a:prstGeom prst="rect">
            <a:avLst/>
          </a:prstGeom>
          <a:noFill/>
        </p:spPr>
        <p:txBody>
          <a:bodyPr wrap="square" rtlCol="0">
            <a:spAutoFit/>
          </a:bodyPr>
          <a:lstStyle/>
          <a:p>
            <a:r>
              <a:rPr lang="de-DE" sz="3600" b="1" dirty="0">
                <a:solidFill>
                  <a:srgbClr val="3D4142"/>
                </a:solidFill>
                <a:latin typeface="Daytona" panose="020B0604020202020204" pitchFamily="34" charset="0"/>
              </a:rPr>
              <a:t>#5</a:t>
            </a:r>
          </a:p>
        </p:txBody>
      </p:sp>
    </p:spTree>
    <p:extLst>
      <p:ext uri="{BB962C8B-B14F-4D97-AF65-F5344CB8AC3E}">
        <p14:creationId xmlns:p14="http://schemas.microsoft.com/office/powerpoint/2010/main" val="6734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400"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4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4"/>
                </p:tgtEl>
              </p:cMediaNode>
            </p:vide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err="1"/>
              <a:t>Structure</a:t>
            </a:r>
            <a:r>
              <a:rPr lang="de-DE" dirty="0"/>
              <a:t> </a:t>
            </a:r>
            <a:r>
              <a:rPr lang="de-DE" dirty="0" err="1"/>
              <a:t>of</a:t>
            </a:r>
            <a:r>
              <a:rPr lang="de-DE" dirty="0"/>
              <a:t> </a:t>
            </a:r>
            <a:r>
              <a:rPr lang="de-DE" dirty="0" err="1"/>
              <a:t>the</a:t>
            </a:r>
            <a:r>
              <a:rPr lang="de-DE" dirty="0"/>
              <a:t> SB-Jumbos</a:t>
            </a:r>
          </a:p>
        </p:txBody>
      </p:sp>
      <p:pic>
        <p:nvPicPr>
          <p:cNvPr id="9" name="Inhaltsplatzhalter 8" descr="Ein Bild, das Softdrink, Plastikflasche, Drink, Lösung enthält.&#10;&#10;Automatisch generierte Beschreibung">
            <a:extLst>
              <a:ext uri="{FF2B5EF4-FFF2-40B4-BE49-F238E27FC236}">
                <a16:creationId xmlns:a16="http://schemas.microsoft.com/office/drawing/2014/main" id="{598D3748-57BD-73D5-209C-D9B5E1FF7F8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503238" y="1503626"/>
            <a:ext cx="4352421" cy="4796470"/>
          </a:xfrm>
        </p:spPr>
      </p:pic>
      <p:sp>
        <p:nvSpPr>
          <p:cNvPr id="11" name="Textfeld 10">
            <a:extLst>
              <a:ext uri="{FF2B5EF4-FFF2-40B4-BE49-F238E27FC236}">
                <a16:creationId xmlns:a16="http://schemas.microsoft.com/office/drawing/2014/main" id="{9A441BF7-21C7-4B65-8E7A-87B702840CFB}"/>
              </a:ext>
            </a:extLst>
          </p:cNvPr>
          <p:cNvSpPr txBox="1"/>
          <p:nvPr/>
        </p:nvSpPr>
        <p:spPr>
          <a:xfrm>
            <a:off x="4242935" y="2274838"/>
            <a:ext cx="4397828" cy="2308324"/>
          </a:xfrm>
          <a:prstGeom prst="rect">
            <a:avLst/>
          </a:prstGeom>
          <a:noFill/>
        </p:spPr>
        <p:txBody>
          <a:bodyPr wrap="square" rtlCol="0">
            <a:spAutoFit/>
          </a:bodyPr>
          <a:lstStyle/>
          <a:p>
            <a:pPr algn="ctr"/>
            <a:r>
              <a:rPr lang="de-DE" sz="3600" b="1" dirty="0">
                <a:solidFill>
                  <a:srgbClr val="2E409E"/>
                </a:solidFill>
                <a:latin typeface="Daytona" panose="020B0604030500040204" pitchFamily="34" charset="0"/>
              </a:rPr>
              <a:t>STRUCTURE</a:t>
            </a:r>
            <a:r>
              <a:rPr lang="de-DE" sz="3600" b="1" dirty="0">
                <a:latin typeface="Daytona" panose="020B0604030500040204" pitchFamily="34" charset="0"/>
              </a:rPr>
              <a:t> </a:t>
            </a:r>
          </a:p>
          <a:p>
            <a:pPr algn="ctr"/>
            <a:r>
              <a:rPr lang="de-DE" sz="3600" b="1" dirty="0">
                <a:latin typeface="Daytona" panose="020B0604030500040204" pitchFamily="34" charset="0"/>
              </a:rPr>
              <a:t>OF THE SOUNDBELLOWS JUMBOS</a:t>
            </a:r>
            <a:endParaRPr lang="de-DE" sz="2400" b="1" dirty="0">
              <a:latin typeface="Daytona" panose="020B0604030500040204" pitchFamily="34" charset="0"/>
            </a:endParaRPr>
          </a:p>
        </p:txBody>
      </p:sp>
      <p:sp>
        <p:nvSpPr>
          <p:cNvPr id="15" name="Rechteck 14">
            <a:extLst>
              <a:ext uri="{FF2B5EF4-FFF2-40B4-BE49-F238E27FC236}">
                <a16:creationId xmlns:a16="http://schemas.microsoft.com/office/drawing/2014/main" id="{5530B309-38E9-4863-BEFE-283571557C73}"/>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121FB6A5-6464-49B5-8A04-F31B86D49C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
        <p:nvSpPr>
          <p:cNvPr id="10" name="Textfeld 9">
            <a:extLst>
              <a:ext uri="{FF2B5EF4-FFF2-40B4-BE49-F238E27FC236}">
                <a16:creationId xmlns:a16="http://schemas.microsoft.com/office/drawing/2014/main" id="{D5A15B2E-DDD8-D389-0386-B5F6F58D5723}"/>
              </a:ext>
            </a:extLst>
          </p:cNvPr>
          <p:cNvSpPr txBox="1"/>
          <p:nvPr/>
        </p:nvSpPr>
        <p:spPr>
          <a:xfrm>
            <a:off x="1476103" y="1768524"/>
            <a:ext cx="896983" cy="646331"/>
          </a:xfrm>
          <a:prstGeom prst="rect">
            <a:avLst/>
          </a:prstGeom>
          <a:noFill/>
        </p:spPr>
        <p:txBody>
          <a:bodyPr wrap="square" rtlCol="0">
            <a:spAutoFit/>
          </a:bodyPr>
          <a:lstStyle/>
          <a:p>
            <a:r>
              <a:rPr lang="de-DE" sz="3600" b="1" dirty="0">
                <a:solidFill>
                  <a:srgbClr val="3D4142"/>
                </a:solidFill>
                <a:latin typeface="Daytona" panose="020B0604020202020204" pitchFamily="34" charset="0"/>
              </a:rPr>
              <a:t>#6</a:t>
            </a:r>
          </a:p>
        </p:txBody>
      </p:sp>
    </p:spTree>
    <p:extLst>
      <p:ext uri="{BB962C8B-B14F-4D97-AF65-F5344CB8AC3E}">
        <p14:creationId xmlns:p14="http://schemas.microsoft.com/office/powerpoint/2010/main" val="366208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A9FF2-994D-8098-1AF3-50334CEE5BD3}"/>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F5D135A-7492-1CA9-F228-CEC02D914D66}"/>
              </a:ext>
            </a:extLst>
          </p:cNvPr>
          <p:cNvSpPr>
            <a:spLocks noGrp="1"/>
          </p:cNvSpPr>
          <p:nvPr>
            <p:ph type="title"/>
          </p:nvPr>
        </p:nvSpPr>
        <p:spPr/>
        <p:txBody>
          <a:bodyPr>
            <a:normAutofit/>
          </a:bodyPr>
          <a:lstStyle/>
          <a:p>
            <a:r>
              <a:rPr lang="de-DE" dirty="0" err="1"/>
              <a:t>Structure</a:t>
            </a:r>
            <a:r>
              <a:rPr lang="de-DE" dirty="0"/>
              <a:t> </a:t>
            </a:r>
            <a:r>
              <a:rPr lang="de-DE" dirty="0" err="1"/>
              <a:t>of</a:t>
            </a:r>
            <a:r>
              <a:rPr lang="de-DE" dirty="0"/>
              <a:t> </a:t>
            </a:r>
            <a:r>
              <a:rPr lang="de-DE" dirty="0" err="1"/>
              <a:t>the</a:t>
            </a:r>
            <a:r>
              <a:rPr lang="de-DE" dirty="0"/>
              <a:t> SB-Jumbos</a:t>
            </a:r>
          </a:p>
        </p:txBody>
      </p:sp>
      <p:pic>
        <p:nvPicPr>
          <p:cNvPr id="9" name="Inhaltsplatzhalter 8" descr="Ein Bild, das Softdrink, Plastikflasche, Drink, Lösung enthält.&#10;&#10;Automatisch generierte Beschreibung">
            <a:extLst>
              <a:ext uri="{FF2B5EF4-FFF2-40B4-BE49-F238E27FC236}">
                <a16:creationId xmlns:a16="http://schemas.microsoft.com/office/drawing/2014/main" id="{C3B7048B-B2DF-14FA-82F3-BBD0A65EC0F5}"/>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379317" y="1089025"/>
            <a:ext cx="4352421" cy="4796470"/>
          </a:xfrm>
        </p:spPr>
      </p:pic>
      <p:sp>
        <p:nvSpPr>
          <p:cNvPr id="11" name="Textfeld 10">
            <a:extLst>
              <a:ext uri="{FF2B5EF4-FFF2-40B4-BE49-F238E27FC236}">
                <a16:creationId xmlns:a16="http://schemas.microsoft.com/office/drawing/2014/main" id="{4EE5BBCE-8E2F-2814-4028-4AD77C53AC27}"/>
              </a:ext>
            </a:extLst>
          </p:cNvPr>
          <p:cNvSpPr txBox="1"/>
          <p:nvPr/>
        </p:nvSpPr>
        <p:spPr>
          <a:xfrm>
            <a:off x="5461028" y="3581436"/>
            <a:ext cx="4397828" cy="1200329"/>
          </a:xfrm>
          <a:prstGeom prst="rect">
            <a:avLst/>
          </a:prstGeom>
          <a:noFill/>
        </p:spPr>
        <p:txBody>
          <a:bodyPr wrap="square" rtlCol="0">
            <a:spAutoFit/>
          </a:bodyPr>
          <a:lstStyle/>
          <a:p>
            <a:pPr algn="ctr"/>
            <a:r>
              <a:rPr lang="de-DE" sz="2400" b="1" dirty="0">
                <a:solidFill>
                  <a:srgbClr val="2E409E"/>
                </a:solidFill>
                <a:latin typeface="Daytona" panose="020B0604030500040204" pitchFamily="34" charset="0"/>
              </a:rPr>
              <a:t>STRUCTURE</a:t>
            </a:r>
            <a:r>
              <a:rPr lang="de-DE" sz="2400" b="1" dirty="0">
                <a:latin typeface="Daytona" panose="020B0604030500040204" pitchFamily="34" charset="0"/>
              </a:rPr>
              <a:t> </a:t>
            </a:r>
          </a:p>
          <a:p>
            <a:pPr algn="ctr"/>
            <a:r>
              <a:rPr lang="de-DE" sz="2400" b="1" dirty="0">
                <a:latin typeface="Daytona" panose="020B0604030500040204" pitchFamily="34" charset="0"/>
              </a:rPr>
              <a:t>OF THE  </a:t>
            </a:r>
          </a:p>
          <a:p>
            <a:pPr algn="ctr"/>
            <a:r>
              <a:rPr lang="de-DE" sz="2400" b="1" dirty="0">
                <a:latin typeface="Daytona" panose="020B0604030500040204" pitchFamily="34" charset="0"/>
              </a:rPr>
              <a:t>JUMBOS</a:t>
            </a:r>
            <a:endParaRPr lang="de-DE" sz="1600" b="1" dirty="0">
              <a:latin typeface="Daytona" panose="020B0604030500040204" pitchFamily="34" charset="0"/>
            </a:endParaRPr>
          </a:p>
        </p:txBody>
      </p:sp>
      <p:sp>
        <p:nvSpPr>
          <p:cNvPr id="15" name="Rechteck 14">
            <a:extLst>
              <a:ext uri="{FF2B5EF4-FFF2-40B4-BE49-F238E27FC236}">
                <a16:creationId xmlns:a16="http://schemas.microsoft.com/office/drawing/2014/main" id="{BC5C21B2-6676-F555-D2E2-F6FFBB3684F7}"/>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C54CB73A-9A33-C05E-6240-55E32E385F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
        <p:nvSpPr>
          <p:cNvPr id="3" name="Textfeld 2">
            <a:extLst>
              <a:ext uri="{FF2B5EF4-FFF2-40B4-BE49-F238E27FC236}">
                <a16:creationId xmlns:a16="http://schemas.microsoft.com/office/drawing/2014/main" id="{8B0D6149-05B5-294E-0651-E31BDF6D7E82}"/>
              </a:ext>
            </a:extLst>
          </p:cNvPr>
          <p:cNvSpPr txBox="1"/>
          <p:nvPr/>
        </p:nvSpPr>
        <p:spPr>
          <a:xfrm>
            <a:off x="6506822" y="1581095"/>
            <a:ext cx="2081323" cy="1815882"/>
          </a:xfrm>
          <a:prstGeom prst="rect">
            <a:avLst/>
          </a:prstGeom>
          <a:noFill/>
        </p:spPr>
        <p:txBody>
          <a:bodyPr wrap="square">
            <a:spAutoFit/>
          </a:bodyPr>
          <a:lstStyle/>
          <a:p>
            <a:pPr marR="1130"/>
            <a:r>
              <a:rPr lang="en-US" sz="2400" b="0" i="0" u="none" strike="noStrike" baseline="30000" dirty="0">
                <a:solidFill>
                  <a:srgbClr val="000000"/>
                </a:solidFill>
                <a:latin typeface="Daytona" panose="020B0604030500040204" pitchFamily="34" charset="0"/>
              </a:rPr>
              <a:t>Even in the low </a:t>
            </a:r>
            <a:br>
              <a:rPr lang="en-US" sz="2400" b="0" i="0" u="none" strike="noStrike" baseline="30000" dirty="0">
                <a:solidFill>
                  <a:srgbClr val="000000"/>
                </a:solidFill>
                <a:latin typeface="Daytona" panose="020B0604030500040204" pitchFamily="34" charset="0"/>
              </a:rPr>
            </a:br>
            <a:r>
              <a:rPr lang="en-US" sz="2400" b="0" i="0" u="none" strike="noStrike" baseline="30000" dirty="0">
                <a:solidFill>
                  <a:srgbClr val="000000"/>
                </a:solidFill>
                <a:latin typeface="Daytona" panose="020B0604030500040204" pitchFamily="34" charset="0"/>
              </a:rPr>
              <a:t>register (white band), the larger air volume of the</a:t>
            </a:r>
            <a:br>
              <a:rPr lang="en-US" sz="2400" b="0" i="0" u="none" strike="noStrike" baseline="30000" dirty="0">
                <a:solidFill>
                  <a:srgbClr val="000000"/>
                </a:solidFill>
                <a:latin typeface="Daytona" panose="020B0604030500040204" pitchFamily="34" charset="0"/>
              </a:rPr>
            </a:br>
            <a:r>
              <a:rPr lang="en-US" sz="2400" b="0" i="0" u="none" strike="noStrike" baseline="30000" dirty="0">
                <a:solidFill>
                  <a:srgbClr val="000000"/>
                </a:solidFill>
                <a:latin typeface="Daytona" panose="020B0604030500040204" pitchFamily="34" charset="0"/>
              </a:rPr>
              <a:t>design option.</a:t>
            </a:r>
            <a:r>
              <a:rPr lang="en-US" sz="2400" baseline="30000" dirty="0">
                <a:solidFill>
                  <a:srgbClr val="000000"/>
                </a:solidFill>
                <a:latin typeface="Daytona" panose="020B0604030500040204" pitchFamily="34" charset="0"/>
              </a:rPr>
              <a:t> </a:t>
            </a:r>
            <a:r>
              <a:rPr lang="en-US" sz="2400" b="1" baseline="30000" dirty="0">
                <a:solidFill>
                  <a:srgbClr val="000000"/>
                </a:solidFill>
                <a:latin typeface="Daytona" panose="020B0604030500040204" pitchFamily="34" charset="0"/>
              </a:rPr>
              <a:t>jumbo allows an optimal sound</a:t>
            </a:r>
            <a:r>
              <a:rPr lang="en-US" sz="2400" baseline="30000" dirty="0">
                <a:solidFill>
                  <a:srgbClr val="000000"/>
                </a:solidFill>
                <a:latin typeface="Daytona" panose="020B0604030500040204" pitchFamily="34" charset="0"/>
              </a:rPr>
              <a:t> </a:t>
            </a:r>
            <a:endParaRPr lang="en-US" sz="2400" b="0" i="0" u="none" strike="noStrike" baseline="30000" dirty="0">
              <a:solidFill>
                <a:srgbClr val="000000"/>
              </a:solidFill>
              <a:latin typeface="Daytona" panose="020B0604030500040204" pitchFamily="34" charset="0"/>
            </a:endParaRPr>
          </a:p>
        </p:txBody>
      </p:sp>
      <p:sp>
        <p:nvSpPr>
          <p:cNvPr id="5" name="Textfeld 4">
            <a:extLst>
              <a:ext uri="{FF2B5EF4-FFF2-40B4-BE49-F238E27FC236}">
                <a16:creationId xmlns:a16="http://schemas.microsoft.com/office/drawing/2014/main" id="{FBA4B470-614D-2BC6-95B8-FE4B8F44232C}"/>
              </a:ext>
            </a:extLst>
          </p:cNvPr>
          <p:cNvSpPr txBox="1"/>
          <p:nvPr/>
        </p:nvSpPr>
        <p:spPr>
          <a:xfrm>
            <a:off x="503238" y="1467275"/>
            <a:ext cx="2962976" cy="1446550"/>
          </a:xfrm>
          <a:prstGeom prst="rect">
            <a:avLst/>
          </a:prstGeom>
          <a:noFill/>
        </p:spPr>
        <p:txBody>
          <a:bodyPr wrap="square">
            <a:spAutoFit/>
          </a:bodyPr>
          <a:lstStyle/>
          <a:p>
            <a:pPr marR="1130" algn="l" rtl="0"/>
            <a:r>
              <a:rPr lang="en-US" sz="2400" b="0" i="0" u="none" strike="noStrike" baseline="30000" dirty="0">
                <a:solidFill>
                  <a:srgbClr val="000000"/>
                </a:solidFill>
                <a:latin typeface="Daytona" panose="020B0604030500040204" pitchFamily="34" charset="0"/>
              </a:rPr>
              <a:t>The </a:t>
            </a:r>
            <a:r>
              <a:rPr lang="en-US" sz="2400" b="1" i="0" u="none" strike="noStrike" baseline="30000" dirty="0">
                <a:solidFill>
                  <a:srgbClr val="000000"/>
                </a:solidFill>
                <a:latin typeface="Daytona" panose="020B0604030500040204" pitchFamily="34" charset="0"/>
              </a:rPr>
              <a:t>color of the caps </a:t>
            </a:r>
            <a:r>
              <a:rPr lang="en-US" sz="2400" b="0" i="0" u="none" strike="noStrike" baseline="30000" dirty="0" err="1">
                <a:solidFill>
                  <a:srgbClr val="000000"/>
                </a:solidFill>
                <a:latin typeface="Daytona" panose="020B0604030500040204" pitchFamily="34" charset="0"/>
              </a:rPr>
              <a:t>inicates</a:t>
            </a:r>
            <a:r>
              <a:rPr lang="en-US" sz="2400" b="0" i="0" u="none" strike="noStrike" baseline="30000" dirty="0">
                <a:solidFill>
                  <a:srgbClr val="000000"/>
                </a:solidFill>
                <a:latin typeface="Daytona" panose="020B0604030500040204" pitchFamily="34" charset="0"/>
              </a:rPr>
              <a:t> the tones in the respective pitch:</a:t>
            </a:r>
          </a:p>
          <a:p>
            <a:pPr marL="342900" marR="1130" indent="-342900" algn="l" rtl="0">
              <a:buFont typeface="Arial" panose="020B0604020202020204" pitchFamily="34" charset="0"/>
              <a:buChar char="•"/>
            </a:pPr>
            <a:r>
              <a:rPr lang="de-DE" sz="2400" b="0" i="0" u="none" strike="noStrike" baseline="30000" dirty="0" err="1">
                <a:solidFill>
                  <a:srgbClr val="000000"/>
                </a:solidFill>
                <a:latin typeface="Daytona" panose="020B0604030500040204" pitchFamily="34" charset="0"/>
              </a:rPr>
              <a:t>black</a:t>
            </a:r>
            <a:r>
              <a:rPr lang="de-DE" sz="2400" b="0" i="0" u="none" strike="noStrike" baseline="30000" dirty="0">
                <a:solidFill>
                  <a:srgbClr val="000000"/>
                </a:solidFill>
                <a:latin typeface="Daytona" panose="020B0604030500040204" pitchFamily="34" charset="0"/>
              </a:rPr>
              <a:t>: high </a:t>
            </a:r>
            <a:r>
              <a:rPr lang="de-DE" sz="2400" b="0" i="0" u="none" strike="noStrike" baseline="30000" dirty="0" err="1">
                <a:solidFill>
                  <a:srgbClr val="000000"/>
                </a:solidFill>
                <a:latin typeface="Daytona" panose="020B0604030500040204" pitchFamily="34" charset="0"/>
              </a:rPr>
              <a:t>range</a:t>
            </a:r>
            <a:endParaRPr lang="de-DE" sz="2400" b="0" i="0" u="none" strike="noStrike" baseline="30000" dirty="0">
              <a:solidFill>
                <a:srgbClr val="000000"/>
              </a:solidFill>
              <a:latin typeface="Daytona" panose="020B0604030500040204" pitchFamily="34" charset="0"/>
            </a:endParaRPr>
          </a:p>
          <a:p>
            <a:pPr marL="342900" marR="1130" indent="-342900" algn="l" rtl="0">
              <a:buFont typeface="Arial" panose="020B0604020202020204" pitchFamily="34" charset="0"/>
              <a:buChar char="•"/>
            </a:pPr>
            <a:r>
              <a:rPr lang="de-DE" sz="2400" b="0" i="0" u="none" strike="noStrike" baseline="30000" dirty="0" err="1">
                <a:solidFill>
                  <a:srgbClr val="000000"/>
                </a:solidFill>
                <a:latin typeface="Daytona" panose="020B0604030500040204" pitchFamily="34" charset="0"/>
              </a:rPr>
              <a:t>white</a:t>
            </a:r>
            <a:r>
              <a:rPr lang="de-DE" sz="2400" b="0" i="0" u="none" strike="noStrike" baseline="30000" dirty="0">
                <a:solidFill>
                  <a:srgbClr val="000000"/>
                </a:solidFill>
                <a:latin typeface="Daytona" panose="020B0604030500040204" pitchFamily="34" charset="0"/>
              </a:rPr>
              <a:t>: </a:t>
            </a:r>
            <a:r>
              <a:rPr lang="de-DE" sz="2400" b="0" i="0" u="none" strike="noStrike" baseline="30000" dirty="0" err="1">
                <a:solidFill>
                  <a:srgbClr val="000000"/>
                </a:solidFill>
                <a:latin typeface="Daytona" panose="020B0604030500040204" pitchFamily="34" charset="0"/>
              </a:rPr>
              <a:t>lower</a:t>
            </a:r>
            <a:r>
              <a:rPr lang="de-DE" sz="2400" b="0" i="0" u="none" strike="noStrike" baseline="30000" dirty="0">
                <a:solidFill>
                  <a:srgbClr val="000000"/>
                </a:solidFill>
                <a:latin typeface="Daytona" panose="020B0604030500040204" pitchFamily="34" charset="0"/>
              </a:rPr>
              <a:t> </a:t>
            </a:r>
            <a:r>
              <a:rPr lang="de-DE" sz="2400" b="0" i="0" u="none" strike="noStrike" baseline="30000" dirty="0" err="1">
                <a:solidFill>
                  <a:srgbClr val="000000"/>
                </a:solidFill>
                <a:latin typeface="Daytona" panose="020B0604030500040204" pitchFamily="34" charset="0"/>
              </a:rPr>
              <a:t>range</a:t>
            </a:r>
            <a:endParaRPr lang="de-DE" sz="2400" dirty="0">
              <a:latin typeface="Daytona" panose="020B0604030500040204" pitchFamily="34" charset="0"/>
            </a:endParaRPr>
          </a:p>
        </p:txBody>
      </p:sp>
      <p:sp>
        <p:nvSpPr>
          <p:cNvPr id="8" name="Textfeld 7">
            <a:extLst>
              <a:ext uri="{FF2B5EF4-FFF2-40B4-BE49-F238E27FC236}">
                <a16:creationId xmlns:a16="http://schemas.microsoft.com/office/drawing/2014/main" id="{76F8F8EB-9187-D0E8-DA5E-011B9B271B9C}"/>
              </a:ext>
            </a:extLst>
          </p:cNvPr>
          <p:cNvSpPr txBox="1"/>
          <p:nvPr/>
        </p:nvSpPr>
        <p:spPr>
          <a:xfrm>
            <a:off x="450356" y="4181601"/>
            <a:ext cx="2676746" cy="2062103"/>
          </a:xfrm>
          <a:prstGeom prst="rect">
            <a:avLst/>
          </a:prstGeom>
          <a:noFill/>
        </p:spPr>
        <p:txBody>
          <a:bodyPr wrap="square">
            <a:spAutoFit/>
          </a:bodyPr>
          <a:lstStyle/>
          <a:p>
            <a:pPr marR="1130" algn="ctr" rtl="0"/>
            <a:r>
              <a:rPr lang="en-US" sz="2400" b="1" i="0" u="none" strike="noStrike" baseline="30000" dirty="0">
                <a:solidFill>
                  <a:srgbClr val="000000"/>
                </a:solidFill>
                <a:latin typeface="Daytona" panose="020B0604030500040204" pitchFamily="34" charset="0"/>
              </a:rPr>
              <a:t>Specially developed high-quality reeds </a:t>
            </a:r>
            <a:r>
              <a:rPr lang="en-US" sz="2400" b="0" i="0" u="none" strike="noStrike" baseline="30000" dirty="0">
                <a:solidFill>
                  <a:srgbClr val="000000"/>
                </a:solidFill>
                <a:latin typeface="Daytona" panose="020B0604030500040204" pitchFamily="34" charset="0"/>
              </a:rPr>
              <a:t>ensure a pleasant sound. </a:t>
            </a:r>
            <a:br>
              <a:rPr lang="en-US" sz="2400" b="0" i="0" u="none" strike="noStrike" baseline="30000" dirty="0">
                <a:solidFill>
                  <a:srgbClr val="000000"/>
                </a:solidFill>
                <a:latin typeface="Daytona" panose="020B0604030500040204" pitchFamily="34" charset="0"/>
              </a:rPr>
            </a:br>
            <a:r>
              <a:rPr lang="en-US" sz="2400" b="0" i="0" u="none" strike="noStrike" baseline="30000" dirty="0">
                <a:solidFill>
                  <a:srgbClr val="000000"/>
                </a:solidFill>
                <a:latin typeface="Daytona" panose="020B0604030500040204" pitchFamily="34" charset="0"/>
              </a:rPr>
              <a:t>The bellows are designed in such a way that they can also be played by small children‘s hands.</a:t>
            </a:r>
          </a:p>
        </p:txBody>
      </p:sp>
      <p:sp>
        <p:nvSpPr>
          <p:cNvPr id="12" name="Textfeld 11">
            <a:extLst>
              <a:ext uri="{FF2B5EF4-FFF2-40B4-BE49-F238E27FC236}">
                <a16:creationId xmlns:a16="http://schemas.microsoft.com/office/drawing/2014/main" id="{011AD50C-A98A-5554-D4ED-A33F02165F69}"/>
              </a:ext>
            </a:extLst>
          </p:cNvPr>
          <p:cNvSpPr txBox="1"/>
          <p:nvPr/>
        </p:nvSpPr>
        <p:spPr>
          <a:xfrm>
            <a:off x="2977116" y="5828205"/>
            <a:ext cx="3679410" cy="830997"/>
          </a:xfrm>
          <a:prstGeom prst="rect">
            <a:avLst/>
          </a:prstGeom>
          <a:noFill/>
        </p:spPr>
        <p:txBody>
          <a:bodyPr wrap="square">
            <a:spAutoFit/>
          </a:bodyPr>
          <a:lstStyle/>
          <a:p>
            <a:pPr marR="1130" algn="l" rtl="0"/>
            <a:r>
              <a:rPr lang="en-US" sz="2400" b="0" i="0" u="none" strike="noStrike" baseline="30000" dirty="0">
                <a:solidFill>
                  <a:srgbClr val="000000"/>
                </a:solidFill>
                <a:latin typeface="Daytona" panose="020B0604030500040204" pitchFamily="34" charset="0"/>
              </a:rPr>
              <a:t>The </a:t>
            </a:r>
            <a:r>
              <a:rPr lang="en-US" sz="2400" b="1" i="0" u="none" strike="noStrike" baseline="30000" dirty="0">
                <a:solidFill>
                  <a:srgbClr val="000000"/>
                </a:solidFill>
                <a:latin typeface="Daytona" panose="020B0604030500040204" pitchFamily="34" charset="0"/>
              </a:rPr>
              <a:t>color coding </a:t>
            </a:r>
            <a:r>
              <a:rPr lang="en-US" sz="2400" b="0" i="0" u="none" strike="noStrike" baseline="30000" dirty="0">
                <a:solidFill>
                  <a:srgbClr val="000000"/>
                </a:solidFill>
                <a:latin typeface="Daytona" panose="020B0604030500040204" pitchFamily="34" charset="0"/>
              </a:rPr>
              <a:t>is the same as that of the </a:t>
            </a:r>
            <a:r>
              <a:rPr lang="en-US" sz="2400" b="0" i="0" u="none" strike="noStrike" baseline="30000" dirty="0" err="1">
                <a:solidFill>
                  <a:srgbClr val="000000"/>
                </a:solidFill>
                <a:latin typeface="Daytona" panose="020B0604030500040204" pitchFamily="34" charset="0"/>
              </a:rPr>
              <a:t>Boomwhackers</a:t>
            </a:r>
            <a:r>
              <a:rPr lang="en-US" sz="2400" b="0" i="0" u="none" strike="noStrike" baseline="30000" dirty="0">
                <a:solidFill>
                  <a:srgbClr val="000000"/>
                </a:solidFill>
                <a:latin typeface="Daytona" panose="020B0604030500040204" pitchFamily="34" charset="0"/>
              </a:rPr>
              <a:t>® (Chroma Notes®).</a:t>
            </a:r>
          </a:p>
        </p:txBody>
      </p:sp>
      <p:sp>
        <p:nvSpPr>
          <p:cNvPr id="14" name="Textfeld 13">
            <a:extLst>
              <a:ext uri="{FF2B5EF4-FFF2-40B4-BE49-F238E27FC236}">
                <a16:creationId xmlns:a16="http://schemas.microsoft.com/office/drawing/2014/main" id="{91217A05-32BD-BCEB-4298-7838BD937EFA}"/>
              </a:ext>
            </a:extLst>
          </p:cNvPr>
          <p:cNvSpPr txBox="1"/>
          <p:nvPr/>
        </p:nvSpPr>
        <p:spPr>
          <a:xfrm>
            <a:off x="6392092" y="4869625"/>
            <a:ext cx="2866406" cy="1200329"/>
          </a:xfrm>
          <a:prstGeom prst="rect">
            <a:avLst/>
          </a:prstGeom>
          <a:noFill/>
        </p:spPr>
        <p:txBody>
          <a:bodyPr wrap="square">
            <a:spAutoFit/>
          </a:bodyPr>
          <a:lstStyle/>
          <a:p>
            <a:pPr marR="0" algn="l" rtl="0"/>
            <a:r>
              <a:rPr lang="en-US" b="1" dirty="0">
                <a:solidFill>
                  <a:srgbClr val="C6142F"/>
                </a:solidFill>
                <a:latin typeface="Daytona" panose="020B0604030500040204" pitchFamily="34" charset="0"/>
              </a:rPr>
              <a:t>Attention: </a:t>
            </a:r>
            <a:r>
              <a:rPr lang="en-US" dirty="0">
                <a:latin typeface="Daytona" panose="020B0604030500040204" pitchFamily="34" charset="0"/>
              </a:rPr>
              <a:t>Repeated </a:t>
            </a:r>
            <a:r>
              <a:rPr lang="en-US" dirty="0" err="1">
                <a:latin typeface="Daytona" panose="020B0604030500040204" pitchFamily="34" charset="0"/>
              </a:rPr>
              <a:t>tovigorous</a:t>
            </a:r>
            <a:r>
              <a:rPr lang="en-US" dirty="0">
                <a:latin typeface="Daytona" panose="020B0604030500040204" pitchFamily="34" charset="0"/>
              </a:rPr>
              <a:t> pressing </a:t>
            </a:r>
            <a:br>
              <a:rPr lang="en-US" dirty="0">
                <a:latin typeface="Daytona" panose="020B0604030500040204" pitchFamily="34" charset="0"/>
              </a:rPr>
            </a:br>
            <a:r>
              <a:rPr lang="en-US" dirty="0">
                <a:latin typeface="Daytona" panose="020B0604030500040204" pitchFamily="34" charset="0"/>
              </a:rPr>
              <a:t>can cause abortion of the reed!</a:t>
            </a:r>
            <a:endParaRPr lang="de-DE" dirty="0">
              <a:latin typeface="Daytona" panose="020B0604030500040204" pitchFamily="34" charset="0"/>
            </a:endParaRPr>
          </a:p>
        </p:txBody>
      </p:sp>
      <p:pic>
        <p:nvPicPr>
          <p:cNvPr id="18" name="Grafik 17" descr="Ein Bild, das Grafiken, Symbol, Logo, Clipart enthält.&#10;&#10;Automatisch generierte Beschreibung">
            <a:extLst>
              <a:ext uri="{FF2B5EF4-FFF2-40B4-BE49-F238E27FC236}">
                <a16:creationId xmlns:a16="http://schemas.microsoft.com/office/drawing/2014/main" id="{8767094E-D0CE-4D54-6FFA-5B0476E1EF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7335" y="6048715"/>
            <a:ext cx="716919" cy="720000"/>
          </a:xfrm>
          <a:prstGeom prst="rect">
            <a:avLst/>
          </a:prstGeom>
        </p:spPr>
      </p:pic>
      <p:pic>
        <p:nvPicPr>
          <p:cNvPr id="20" name="Grafik 19" descr="Ein Bild, das Grafiken, Symbol, Clipart, Kreis enthält.&#10;&#10;Automatisch generierte Beschreibung">
            <a:extLst>
              <a:ext uri="{FF2B5EF4-FFF2-40B4-BE49-F238E27FC236}">
                <a16:creationId xmlns:a16="http://schemas.microsoft.com/office/drawing/2014/main" id="{1058471E-4F73-6132-3410-2CB90F0076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8427" y="6059335"/>
            <a:ext cx="702881" cy="720000"/>
          </a:xfrm>
          <a:prstGeom prst="rect">
            <a:avLst/>
          </a:prstGeom>
        </p:spPr>
      </p:pic>
      <p:pic>
        <p:nvPicPr>
          <p:cNvPr id="22" name="Grafik 21" descr="Ein Bild, das Cartoon, Symbol, Grafiken, Clipart enthält.&#10;&#10;Automatisch generierte Beschreibung">
            <a:extLst>
              <a:ext uri="{FF2B5EF4-FFF2-40B4-BE49-F238E27FC236}">
                <a16:creationId xmlns:a16="http://schemas.microsoft.com/office/drawing/2014/main" id="{7FFA8813-EE27-C707-1056-CF69AF2628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5547" y="6059335"/>
            <a:ext cx="725195" cy="720000"/>
          </a:xfrm>
          <a:prstGeom prst="rect">
            <a:avLst/>
          </a:prstGeom>
        </p:spPr>
      </p:pic>
    </p:spTree>
    <p:extLst>
      <p:ext uri="{BB962C8B-B14F-4D97-AF65-F5344CB8AC3E}">
        <p14:creationId xmlns:p14="http://schemas.microsoft.com/office/powerpoint/2010/main" val="380091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8475D3E-3103-4887-9336-B3BCDE7195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478" y="2280174"/>
            <a:ext cx="4915704" cy="3161619"/>
          </a:xfrm>
          <a:prstGeom prst="rect">
            <a:avLst/>
          </a:prstGeom>
        </p:spPr>
      </p:pic>
      <p:sp>
        <p:nvSpPr>
          <p:cNvPr id="6" name="Titel 5"/>
          <p:cNvSpPr>
            <a:spLocks noGrp="1"/>
          </p:cNvSpPr>
          <p:nvPr>
            <p:ph type="title"/>
          </p:nvPr>
        </p:nvSpPr>
        <p:spPr/>
        <p:txBody>
          <a:bodyPr>
            <a:normAutofit/>
          </a:bodyPr>
          <a:lstStyle/>
          <a:p>
            <a:r>
              <a:rPr lang="de-DE" dirty="0"/>
              <a:t>In Use</a:t>
            </a:r>
          </a:p>
        </p:txBody>
      </p:sp>
      <p:sp>
        <p:nvSpPr>
          <p:cNvPr id="11" name="Textfeld 10">
            <a:extLst>
              <a:ext uri="{FF2B5EF4-FFF2-40B4-BE49-F238E27FC236}">
                <a16:creationId xmlns:a16="http://schemas.microsoft.com/office/drawing/2014/main" id="{9A441BF7-21C7-4B65-8E7A-87B702840CFB}"/>
              </a:ext>
            </a:extLst>
          </p:cNvPr>
          <p:cNvSpPr txBox="1"/>
          <p:nvPr/>
        </p:nvSpPr>
        <p:spPr>
          <a:xfrm>
            <a:off x="4597528" y="3326674"/>
            <a:ext cx="4397828" cy="769441"/>
          </a:xfrm>
          <a:prstGeom prst="rect">
            <a:avLst/>
          </a:prstGeom>
          <a:noFill/>
        </p:spPr>
        <p:txBody>
          <a:bodyPr wrap="square" rtlCol="0">
            <a:spAutoFit/>
          </a:bodyPr>
          <a:lstStyle/>
          <a:p>
            <a:pPr algn="ctr"/>
            <a:r>
              <a:rPr lang="de-DE" sz="4400" b="1" dirty="0">
                <a:latin typeface="Daytona" panose="020B0604030500040204" pitchFamily="34" charset="0"/>
              </a:rPr>
              <a:t>IN </a:t>
            </a:r>
            <a:r>
              <a:rPr lang="de-DE" sz="4400" b="1" dirty="0">
                <a:solidFill>
                  <a:srgbClr val="822F81"/>
                </a:solidFill>
                <a:latin typeface="Daytona" panose="020B0604030500040204" pitchFamily="34" charset="0"/>
              </a:rPr>
              <a:t>USE</a:t>
            </a:r>
          </a:p>
        </p:txBody>
      </p:sp>
      <p:sp>
        <p:nvSpPr>
          <p:cNvPr id="3" name="Inhaltsplatzhalter 2">
            <a:extLst>
              <a:ext uri="{FF2B5EF4-FFF2-40B4-BE49-F238E27FC236}">
                <a16:creationId xmlns:a16="http://schemas.microsoft.com/office/drawing/2014/main" id="{032ADA48-247F-4EEE-BF8F-3164D1449EFB}"/>
              </a:ext>
            </a:extLst>
          </p:cNvPr>
          <p:cNvSpPr>
            <a:spLocks noGrp="1"/>
          </p:cNvSpPr>
          <p:nvPr>
            <p:ph sz="quarter" idx="10"/>
          </p:nvPr>
        </p:nvSpPr>
        <p:spPr/>
        <p:txBody>
          <a:bodyPr/>
          <a:lstStyle/>
          <a:p>
            <a:endParaRPr lang="de-DE"/>
          </a:p>
        </p:txBody>
      </p:sp>
      <p:sp>
        <p:nvSpPr>
          <p:cNvPr id="12" name="Textfeld 11">
            <a:extLst>
              <a:ext uri="{FF2B5EF4-FFF2-40B4-BE49-F238E27FC236}">
                <a16:creationId xmlns:a16="http://schemas.microsoft.com/office/drawing/2014/main" id="{77F3A313-9C54-49FC-BBAE-CB967B3BD20D}"/>
              </a:ext>
            </a:extLst>
          </p:cNvPr>
          <p:cNvSpPr txBox="1"/>
          <p:nvPr/>
        </p:nvSpPr>
        <p:spPr>
          <a:xfrm>
            <a:off x="2294838" y="2517319"/>
            <a:ext cx="896983" cy="646331"/>
          </a:xfrm>
          <a:prstGeom prst="rect">
            <a:avLst/>
          </a:prstGeom>
          <a:noFill/>
        </p:spPr>
        <p:txBody>
          <a:bodyPr wrap="square" rtlCol="0">
            <a:spAutoFit/>
          </a:bodyPr>
          <a:lstStyle/>
          <a:p>
            <a:r>
              <a:rPr lang="de-DE" sz="3600" b="1" dirty="0">
                <a:solidFill>
                  <a:srgbClr val="3D4142"/>
                </a:solidFill>
                <a:latin typeface="Daytona" panose="020B0604020202020204" pitchFamily="34" charset="0"/>
              </a:rPr>
              <a:t>#7</a:t>
            </a:r>
          </a:p>
        </p:txBody>
      </p:sp>
      <p:sp>
        <p:nvSpPr>
          <p:cNvPr id="7" name="Rechteck 6">
            <a:extLst>
              <a:ext uri="{FF2B5EF4-FFF2-40B4-BE49-F238E27FC236}">
                <a16:creationId xmlns:a16="http://schemas.microsoft.com/office/drawing/2014/main" id="{07FC63B6-74CD-4343-A56A-9C6E8E7CB539}"/>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440AE781-6244-4A94-B47C-562CAE1AEF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175372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BDCF3B-222C-B709-76BB-628477A69941}"/>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E8551B39-3563-5C3D-6445-67A501AE6D81}"/>
              </a:ext>
            </a:extLst>
          </p:cNvPr>
          <p:cNvSpPr>
            <a:spLocks noGrp="1"/>
          </p:cNvSpPr>
          <p:nvPr>
            <p:ph type="title"/>
          </p:nvPr>
        </p:nvSpPr>
        <p:spPr/>
        <p:txBody>
          <a:bodyPr>
            <a:normAutofit/>
          </a:bodyPr>
          <a:lstStyle/>
          <a:p>
            <a:endParaRPr lang="de-DE" dirty="0"/>
          </a:p>
        </p:txBody>
      </p:sp>
      <p:sp>
        <p:nvSpPr>
          <p:cNvPr id="7" name="Rechteck 6">
            <a:extLst>
              <a:ext uri="{FF2B5EF4-FFF2-40B4-BE49-F238E27FC236}">
                <a16:creationId xmlns:a16="http://schemas.microsoft.com/office/drawing/2014/main" id="{3A49ECFA-BB15-8B96-5498-63BC0AFA605E}"/>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69D8BC43-FDDF-9BFF-0CA1-A117536A9F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5" name="Onlinemedien 4" title="Love yourself | Soundbellows | Educational Summer fun! !">
            <a:hlinkClick r:id="" action="ppaction://media"/>
            <a:extLst>
              <a:ext uri="{FF2B5EF4-FFF2-40B4-BE49-F238E27FC236}">
                <a16:creationId xmlns:a16="http://schemas.microsoft.com/office/drawing/2014/main" id="{281B6473-396E-447F-5D02-580DBB8FAE97}"/>
              </a:ext>
            </a:extLst>
          </p:cNvPr>
          <p:cNvPicPr>
            <a:picLocks noGrp="1" noRot="1" noChangeAspect="1"/>
          </p:cNvPicPr>
          <p:nvPr>
            <p:ph sz="quarter" idx="10"/>
            <a:videoFile r:link="rId1"/>
          </p:nvPr>
        </p:nvPicPr>
        <p:blipFill>
          <a:blip r:embed="rId5"/>
          <a:stretch>
            <a:fillRect/>
          </a:stretch>
        </p:blipFill>
        <p:spPr>
          <a:xfrm>
            <a:off x="657660" y="2117558"/>
            <a:ext cx="2165550" cy="3830320"/>
          </a:xfrm>
          <a:prstGeom prst="rect">
            <a:avLst/>
          </a:prstGeom>
        </p:spPr>
      </p:pic>
      <p:sp>
        <p:nvSpPr>
          <p:cNvPr id="9" name="Textfeld 8">
            <a:extLst>
              <a:ext uri="{FF2B5EF4-FFF2-40B4-BE49-F238E27FC236}">
                <a16:creationId xmlns:a16="http://schemas.microsoft.com/office/drawing/2014/main" id="{72BBA6D8-001B-F6C8-3A24-842617D187C5}"/>
              </a:ext>
            </a:extLst>
          </p:cNvPr>
          <p:cNvSpPr txBox="1"/>
          <p:nvPr/>
        </p:nvSpPr>
        <p:spPr>
          <a:xfrm>
            <a:off x="3170397" y="1284363"/>
            <a:ext cx="4087557" cy="830997"/>
          </a:xfrm>
          <a:prstGeom prst="rect">
            <a:avLst/>
          </a:prstGeom>
          <a:noFill/>
        </p:spPr>
        <p:txBody>
          <a:bodyPr wrap="square" rtlCol="0">
            <a:spAutoFit/>
          </a:bodyPr>
          <a:lstStyle/>
          <a:p>
            <a:r>
              <a:rPr lang="de-DE" sz="4800" b="1" dirty="0">
                <a:solidFill>
                  <a:srgbClr val="C6142F"/>
                </a:solidFill>
                <a:latin typeface="Daytona" panose="020B0604030500040204" pitchFamily="34" charset="0"/>
              </a:rPr>
              <a:t>Welcome</a:t>
            </a:r>
            <a:r>
              <a:rPr lang="de-DE" sz="4800" b="1" dirty="0">
                <a:latin typeface="Daytona" panose="020B0604030500040204" pitchFamily="34" charset="0"/>
              </a:rPr>
              <a:t>!</a:t>
            </a:r>
          </a:p>
        </p:txBody>
      </p:sp>
      <p:pic>
        <p:nvPicPr>
          <p:cNvPr id="10" name="Onlinemedien 9" title="Soundbellows Family | Spring, Spring, Spring">
            <a:hlinkClick r:id="" action="ppaction://media"/>
            <a:extLst>
              <a:ext uri="{FF2B5EF4-FFF2-40B4-BE49-F238E27FC236}">
                <a16:creationId xmlns:a16="http://schemas.microsoft.com/office/drawing/2014/main" id="{906DAC84-8588-62A8-482A-93CC0A275B30}"/>
              </a:ext>
            </a:extLst>
          </p:cNvPr>
          <p:cNvPicPr>
            <a:picLocks noRot="1" noChangeAspect="1"/>
          </p:cNvPicPr>
          <p:nvPr>
            <a:videoFile r:link="rId2"/>
          </p:nvPr>
        </p:nvPicPr>
        <p:blipFill>
          <a:blip r:embed="rId6"/>
          <a:stretch>
            <a:fillRect/>
          </a:stretch>
        </p:blipFill>
        <p:spPr>
          <a:xfrm>
            <a:off x="6320790" y="2115360"/>
            <a:ext cx="2165550" cy="3832518"/>
          </a:xfrm>
          <a:prstGeom prst="rect">
            <a:avLst/>
          </a:prstGeom>
        </p:spPr>
      </p:pic>
      <p:pic>
        <p:nvPicPr>
          <p:cNvPr id="13" name="Inhaltsplatzhalter 11" descr="Ein Bild, das Kleidung, Junge, Person, Ball enthält.&#10;&#10;Automatisch generierte Beschreibung">
            <a:extLst>
              <a:ext uri="{FF2B5EF4-FFF2-40B4-BE49-F238E27FC236}">
                <a16:creationId xmlns:a16="http://schemas.microsoft.com/office/drawing/2014/main" id="{73C45F1B-B1AC-FB57-948B-AA63D7EA50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20124" y="2009901"/>
            <a:ext cx="3132830" cy="3937977"/>
          </a:xfrm>
          <a:prstGeom prst="rect">
            <a:avLst/>
          </a:prstGeom>
        </p:spPr>
      </p:pic>
    </p:spTree>
    <p:extLst>
      <p:ext uri="{BB962C8B-B14F-4D97-AF65-F5344CB8AC3E}">
        <p14:creationId xmlns:p14="http://schemas.microsoft.com/office/powerpoint/2010/main" val="379526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6B18-8B3E-1D25-E847-BA9188F8D8AD}"/>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6CC3368-8C8D-B7B4-16A4-5FAFB89E487C}"/>
              </a:ext>
            </a:extLst>
          </p:cNvPr>
          <p:cNvSpPr>
            <a:spLocks noGrp="1"/>
          </p:cNvSpPr>
          <p:nvPr>
            <p:ph type="title"/>
          </p:nvPr>
        </p:nvSpPr>
        <p:spPr/>
        <p:txBody>
          <a:bodyPr>
            <a:normAutofit/>
          </a:bodyPr>
          <a:lstStyle/>
          <a:p>
            <a:r>
              <a:rPr lang="de-DE" dirty="0"/>
              <a:t>In Use</a:t>
            </a:r>
          </a:p>
        </p:txBody>
      </p:sp>
      <p:sp>
        <p:nvSpPr>
          <p:cNvPr id="11" name="Textfeld 10">
            <a:extLst>
              <a:ext uri="{FF2B5EF4-FFF2-40B4-BE49-F238E27FC236}">
                <a16:creationId xmlns:a16="http://schemas.microsoft.com/office/drawing/2014/main" id="{F1F9B192-C05D-B328-E5D7-FEBAE331E773}"/>
              </a:ext>
            </a:extLst>
          </p:cNvPr>
          <p:cNvSpPr txBox="1"/>
          <p:nvPr/>
        </p:nvSpPr>
        <p:spPr>
          <a:xfrm>
            <a:off x="2287625" y="1168266"/>
            <a:ext cx="4397828" cy="769441"/>
          </a:xfrm>
          <a:prstGeom prst="rect">
            <a:avLst/>
          </a:prstGeom>
          <a:noFill/>
        </p:spPr>
        <p:txBody>
          <a:bodyPr wrap="square" rtlCol="0">
            <a:spAutoFit/>
          </a:bodyPr>
          <a:lstStyle/>
          <a:p>
            <a:pPr algn="ctr"/>
            <a:r>
              <a:rPr lang="de-DE" sz="4400" b="1" dirty="0">
                <a:latin typeface="Daytona" panose="020B0604030500040204" pitchFamily="34" charset="0"/>
              </a:rPr>
              <a:t>IN </a:t>
            </a:r>
            <a:r>
              <a:rPr lang="de-DE" sz="4400" b="1" dirty="0">
                <a:solidFill>
                  <a:srgbClr val="822F81"/>
                </a:solidFill>
                <a:latin typeface="Daytona" panose="020B0604030500040204" pitchFamily="34" charset="0"/>
              </a:rPr>
              <a:t>USE</a:t>
            </a:r>
          </a:p>
        </p:txBody>
      </p:sp>
      <p:pic>
        <p:nvPicPr>
          <p:cNvPr id="10" name="Inhaltsplatzhalter 9" descr="Ein Bild, das Screenshot, Grafiken, Farbigkeit, Kreis enthält.&#10;&#10;Automatisch generierte Beschreibung">
            <a:extLst>
              <a:ext uri="{FF2B5EF4-FFF2-40B4-BE49-F238E27FC236}">
                <a16:creationId xmlns:a16="http://schemas.microsoft.com/office/drawing/2014/main" id="{3F01F34B-6CA2-E816-E612-A3FBA2D1E1E2}"/>
              </a:ext>
            </a:extLst>
          </p:cNvPr>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6527945" y="3383008"/>
            <a:ext cx="1234996" cy="1128761"/>
          </a:xfrm>
        </p:spPr>
      </p:pic>
      <p:sp>
        <p:nvSpPr>
          <p:cNvPr id="7" name="Rechteck 6">
            <a:extLst>
              <a:ext uri="{FF2B5EF4-FFF2-40B4-BE49-F238E27FC236}">
                <a16:creationId xmlns:a16="http://schemas.microsoft.com/office/drawing/2014/main" id="{53C77427-16ED-B55A-B54B-E866B8833BA7}"/>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9DA5397-6D74-1E20-D668-FC8D0FE1B3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
        <p:nvSpPr>
          <p:cNvPr id="4" name="Textfeld 3">
            <a:extLst>
              <a:ext uri="{FF2B5EF4-FFF2-40B4-BE49-F238E27FC236}">
                <a16:creationId xmlns:a16="http://schemas.microsoft.com/office/drawing/2014/main" id="{9E85F661-CF49-8A66-239D-4E33D66CF689}"/>
              </a:ext>
            </a:extLst>
          </p:cNvPr>
          <p:cNvSpPr txBox="1"/>
          <p:nvPr/>
        </p:nvSpPr>
        <p:spPr>
          <a:xfrm>
            <a:off x="627322" y="1777687"/>
            <a:ext cx="8013441" cy="1477328"/>
          </a:xfrm>
          <a:prstGeom prst="rect">
            <a:avLst/>
          </a:prstGeom>
          <a:noFill/>
        </p:spPr>
        <p:txBody>
          <a:bodyPr wrap="square">
            <a:spAutoFit/>
          </a:bodyPr>
          <a:lstStyle/>
          <a:p>
            <a:r>
              <a:rPr lang="de-DE" dirty="0" err="1">
                <a:latin typeface="Daytona" panose="020B0604030500040204" pitchFamily="34" charset="0"/>
              </a:rPr>
              <a:t>You</a:t>
            </a:r>
            <a:r>
              <a:rPr lang="de-DE" dirty="0">
                <a:latin typeface="Daytona" panose="020B0604030500040204" pitchFamily="34" charset="0"/>
              </a:rPr>
              <a:t> </a:t>
            </a:r>
            <a:r>
              <a:rPr lang="de-DE" dirty="0" err="1">
                <a:latin typeface="Daytona" panose="020B0604030500040204" pitchFamily="34" charset="0"/>
              </a:rPr>
              <a:t>can</a:t>
            </a:r>
            <a:r>
              <a:rPr lang="de-DE" dirty="0">
                <a:latin typeface="Daytona" panose="020B0604030500040204" pitchFamily="34" charset="0"/>
              </a:rPr>
              <a:t> find </a:t>
            </a:r>
            <a:r>
              <a:rPr lang="de-DE" dirty="0" err="1">
                <a:latin typeface="Daytona" panose="020B0604030500040204" pitchFamily="34" charset="0"/>
              </a:rPr>
              <a:t>countless</a:t>
            </a:r>
            <a:r>
              <a:rPr lang="de-DE" dirty="0">
                <a:latin typeface="Daytona" panose="020B0604030500040204" pitchFamily="34" charset="0"/>
              </a:rPr>
              <a:t> </a:t>
            </a:r>
            <a:r>
              <a:rPr lang="de-DE" dirty="0" err="1">
                <a:latin typeface="Daytona" panose="020B0604030500040204" pitchFamily="34" charset="0"/>
              </a:rPr>
              <a:t>impressive</a:t>
            </a:r>
            <a:r>
              <a:rPr lang="de-DE" dirty="0">
                <a:latin typeface="Daytona" panose="020B0604030500040204" pitchFamily="34" charset="0"/>
              </a:rPr>
              <a:t> </a:t>
            </a:r>
            <a:r>
              <a:rPr lang="de-DE" dirty="0" err="1">
                <a:latin typeface="Daytona" panose="020B0604030500040204" pitchFamily="34" charset="0"/>
              </a:rPr>
              <a:t>video</a:t>
            </a:r>
            <a:r>
              <a:rPr lang="de-DE" dirty="0">
                <a:latin typeface="Daytona" panose="020B0604030500040204" pitchFamily="34" charset="0"/>
              </a:rPr>
              <a:t> </a:t>
            </a:r>
            <a:r>
              <a:rPr lang="de-DE" dirty="0" err="1">
                <a:latin typeface="Daytona" panose="020B0604030500040204" pitchFamily="34" charset="0"/>
              </a:rPr>
              <a:t>impressions</a:t>
            </a:r>
            <a:r>
              <a:rPr lang="de-DE" dirty="0">
                <a:latin typeface="Daytona" panose="020B0604030500040204" pitchFamily="34" charset="0"/>
              </a:rPr>
              <a:t> and </a:t>
            </a:r>
            <a:r>
              <a:rPr lang="de-DE" dirty="0" err="1">
                <a:latin typeface="Daytona" panose="020B0604030500040204" pitchFamily="34" charset="0"/>
              </a:rPr>
              <a:t>further</a:t>
            </a:r>
            <a:r>
              <a:rPr lang="de-DE" dirty="0">
                <a:latin typeface="Daytona" panose="020B0604030500040204" pitchFamily="34" charset="0"/>
              </a:rPr>
              <a:t> </a:t>
            </a:r>
            <a:r>
              <a:rPr lang="de-DE" dirty="0" err="1">
                <a:latin typeface="Daytona" panose="020B0604030500040204" pitchFamily="34" charset="0"/>
              </a:rPr>
              <a:t>information</a:t>
            </a:r>
            <a:r>
              <a:rPr lang="de-DE" dirty="0">
                <a:latin typeface="Daytona" panose="020B0604030500040204" pitchFamily="34" charset="0"/>
              </a:rPr>
              <a:t> </a:t>
            </a:r>
            <a:r>
              <a:rPr lang="de-DE" dirty="0" err="1">
                <a:latin typeface="Daytona" panose="020B0604030500040204" pitchFamily="34" charset="0"/>
              </a:rPr>
              <a:t>about</a:t>
            </a:r>
            <a:r>
              <a:rPr lang="de-DE" dirty="0">
                <a:latin typeface="Daytona" panose="020B0604030500040204" pitchFamily="34" charset="0"/>
              </a:rPr>
              <a:t> </a:t>
            </a:r>
            <a:r>
              <a:rPr lang="de-DE" dirty="0" err="1">
                <a:latin typeface="Daytona" panose="020B0604030500040204" pitchFamily="34" charset="0"/>
              </a:rPr>
              <a:t>this</a:t>
            </a:r>
            <a:r>
              <a:rPr lang="de-DE" dirty="0">
                <a:latin typeface="Daytona" panose="020B0604030500040204" pitchFamily="34" charset="0"/>
              </a:rPr>
              <a:t> </a:t>
            </a:r>
            <a:r>
              <a:rPr lang="de-DE" dirty="0" err="1">
                <a:latin typeface="Daytona" panose="020B0604030500040204" pitchFamily="34" charset="0"/>
              </a:rPr>
              <a:t>extraordinary</a:t>
            </a:r>
            <a:r>
              <a:rPr lang="de-DE" dirty="0">
                <a:latin typeface="Daytona" panose="020B0604030500040204" pitchFamily="34" charset="0"/>
              </a:rPr>
              <a:t> </a:t>
            </a:r>
            <a:r>
              <a:rPr lang="de-DE" dirty="0" err="1">
                <a:latin typeface="Daytona" panose="020B0604030500040204" pitchFamily="34" charset="0"/>
              </a:rPr>
              <a:t>instrument</a:t>
            </a:r>
            <a:r>
              <a:rPr lang="de-DE" dirty="0">
                <a:latin typeface="Daytona" panose="020B0604030500040204" pitchFamily="34" charset="0"/>
              </a:rPr>
              <a:t> on </a:t>
            </a:r>
            <a:r>
              <a:rPr lang="de-DE" dirty="0" err="1">
                <a:latin typeface="Daytona" panose="020B0604030500040204" pitchFamily="34" charset="0"/>
              </a:rPr>
              <a:t>the</a:t>
            </a:r>
            <a:r>
              <a:rPr lang="de-DE" dirty="0">
                <a:latin typeface="Daytona" panose="020B0604030500040204" pitchFamily="34" charset="0"/>
              </a:rPr>
              <a:t> Soundbellows social </a:t>
            </a:r>
            <a:r>
              <a:rPr lang="de-DE" dirty="0" err="1">
                <a:latin typeface="Daytona" panose="020B0604030500040204" pitchFamily="34" charset="0"/>
              </a:rPr>
              <a:t>media</a:t>
            </a:r>
            <a:r>
              <a:rPr lang="de-DE" dirty="0">
                <a:latin typeface="Daytona" panose="020B0604030500040204" pitchFamily="34" charset="0"/>
              </a:rPr>
              <a:t> </a:t>
            </a:r>
            <a:r>
              <a:rPr lang="de-DE" dirty="0" err="1">
                <a:latin typeface="Daytona" panose="020B0604030500040204" pitchFamily="34" charset="0"/>
              </a:rPr>
              <a:t>platforms</a:t>
            </a:r>
            <a:r>
              <a:rPr lang="de-DE" dirty="0">
                <a:latin typeface="Daytona" panose="020B0604030500040204" pitchFamily="34" charset="0"/>
              </a:rPr>
              <a:t>! </a:t>
            </a:r>
          </a:p>
          <a:p>
            <a:r>
              <a:rPr lang="de-DE" dirty="0" err="1">
                <a:latin typeface="Daytona" panose="020B0604030500040204" pitchFamily="34" charset="0"/>
              </a:rPr>
              <a:t>For</a:t>
            </a:r>
            <a:r>
              <a:rPr lang="de-DE" dirty="0">
                <a:latin typeface="Daytona" panose="020B0604030500040204" pitchFamily="34" charset="0"/>
              </a:rPr>
              <a:t> </a:t>
            </a:r>
            <a:r>
              <a:rPr lang="de-DE" dirty="0" err="1">
                <a:latin typeface="Daytona" panose="020B0604030500040204" pitchFamily="34" charset="0"/>
              </a:rPr>
              <a:t>reasons</a:t>
            </a:r>
            <a:r>
              <a:rPr lang="de-DE" dirty="0">
                <a:latin typeface="Daytona" panose="020B0604030500040204" pitchFamily="34" charset="0"/>
              </a:rPr>
              <a:t> </a:t>
            </a:r>
            <a:r>
              <a:rPr lang="de-DE" dirty="0" err="1">
                <a:latin typeface="Daytona" panose="020B0604030500040204" pitchFamily="34" charset="0"/>
              </a:rPr>
              <a:t>of</a:t>
            </a:r>
            <a:r>
              <a:rPr lang="de-DE" dirty="0">
                <a:latin typeface="Daytona" panose="020B0604030500040204" pitchFamily="34" charset="0"/>
              </a:rPr>
              <a:t> </a:t>
            </a:r>
            <a:r>
              <a:rPr lang="de-DE" dirty="0" err="1">
                <a:latin typeface="Daytona" panose="020B0604030500040204" pitchFamily="34" charset="0"/>
              </a:rPr>
              <a:t>storage</a:t>
            </a:r>
            <a:r>
              <a:rPr lang="de-DE" dirty="0">
                <a:latin typeface="Daytona" panose="020B0604030500040204" pitchFamily="34" charset="0"/>
              </a:rPr>
              <a:t> </a:t>
            </a:r>
            <a:r>
              <a:rPr lang="de-DE" dirty="0" err="1">
                <a:latin typeface="Daytona" panose="020B0604030500040204" pitchFamily="34" charset="0"/>
              </a:rPr>
              <a:t>space</a:t>
            </a:r>
            <a:r>
              <a:rPr lang="de-DE" dirty="0">
                <a:latin typeface="Daytona" panose="020B0604030500040204" pitchFamily="34" charset="0"/>
              </a:rPr>
              <a:t>, links </a:t>
            </a:r>
            <a:r>
              <a:rPr lang="de-DE" dirty="0" err="1">
                <a:latin typeface="Daytona" panose="020B0604030500040204" pitchFamily="34" charset="0"/>
              </a:rPr>
              <a:t>are</a:t>
            </a:r>
            <a:r>
              <a:rPr lang="de-DE" dirty="0">
                <a:latin typeface="Daytona" panose="020B0604030500040204" pitchFamily="34" charset="0"/>
              </a:rPr>
              <a:t> </a:t>
            </a:r>
            <a:r>
              <a:rPr lang="de-DE" dirty="0" err="1">
                <a:latin typeface="Daytona" panose="020B0604030500040204" pitchFamily="34" charset="0"/>
              </a:rPr>
              <a:t>provided</a:t>
            </a:r>
            <a:r>
              <a:rPr lang="de-DE" dirty="0">
                <a:latin typeface="Daytona" panose="020B0604030500040204" pitchFamily="34" charset="0"/>
              </a:rPr>
              <a:t> </a:t>
            </a:r>
            <a:r>
              <a:rPr lang="de-DE" dirty="0" err="1">
                <a:latin typeface="Daytona" panose="020B0604030500040204" pitchFamily="34" charset="0"/>
              </a:rPr>
              <a:t>here</a:t>
            </a:r>
            <a:r>
              <a:rPr lang="de-DE" dirty="0">
                <a:latin typeface="Daytona" panose="020B0604030500040204" pitchFamily="34" charset="0"/>
              </a:rPr>
              <a:t> via QR code! </a:t>
            </a:r>
          </a:p>
          <a:p>
            <a:r>
              <a:rPr lang="de-DE" dirty="0">
                <a:latin typeface="Daytona" panose="020B0604030500040204" pitchFamily="34" charset="0"/>
              </a:rPr>
              <a:t>Just pull out </a:t>
            </a:r>
            <a:r>
              <a:rPr lang="de-DE" dirty="0" err="1">
                <a:latin typeface="Daytona" panose="020B0604030500040204" pitchFamily="34" charset="0"/>
              </a:rPr>
              <a:t>your</a:t>
            </a:r>
            <a:r>
              <a:rPr lang="de-DE" dirty="0">
                <a:latin typeface="Daytona" panose="020B0604030500040204" pitchFamily="34" charset="0"/>
              </a:rPr>
              <a:t> </a:t>
            </a:r>
            <a:r>
              <a:rPr lang="de-DE" dirty="0" err="1">
                <a:latin typeface="Daytona" panose="020B0604030500040204" pitchFamily="34" charset="0"/>
              </a:rPr>
              <a:t>cell</a:t>
            </a:r>
            <a:r>
              <a:rPr lang="de-DE" dirty="0">
                <a:latin typeface="Daytona" panose="020B0604030500040204" pitchFamily="34" charset="0"/>
              </a:rPr>
              <a:t> </a:t>
            </a:r>
            <a:r>
              <a:rPr lang="de-DE" dirty="0" err="1">
                <a:latin typeface="Daytona" panose="020B0604030500040204" pitchFamily="34" charset="0"/>
              </a:rPr>
              <a:t>phone</a:t>
            </a:r>
            <a:r>
              <a:rPr lang="de-DE" dirty="0">
                <a:latin typeface="Daytona" panose="020B0604030500040204" pitchFamily="34" charset="0"/>
              </a:rPr>
              <a:t> and off </a:t>
            </a:r>
            <a:r>
              <a:rPr lang="de-DE" dirty="0" err="1">
                <a:latin typeface="Daytona" panose="020B0604030500040204" pitchFamily="34" charset="0"/>
              </a:rPr>
              <a:t>you</a:t>
            </a:r>
            <a:r>
              <a:rPr lang="de-DE" dirty="0">
                <a:latin typeface="Daytona" panose="020B0604030500040204" pitchFamily="34" charset="0"/>
              </a:rPr>
              <a:t> </a:t>
            </a:r>
            <a:r>
              <a:rPr lang="de-DE" dirty="0" err="1">
                <a:latin typeface="Daytona" panose="020B0604030500040204" pitchFamily="34" charset="0"/>
              </a:rPr>
              <a:t>go</a:t>
            </a:r>
            <a:r>
              <a:rPr lang="de-DE" dirty="0">
                <a:latin typeface="Daytona" panose="020B0604030500040204" pitchFamily="34" charset="0"/>
              </a:rPr>
              <a:t>! :-)</a:t>
            </a:r>
          </a:p>
        </p:txBody>
      </p:sp>
      <p:pic>
        <p:nvPicPr>
          <p:cNvPr id="1026" name="Picture 2" descr="Youtube Icons, Logos, Symbole – Kostenloser Download PNG, SVG">
            <a:extLst>
              <a:ext uri="{FF2B5EF4-FFF2-40B4-BE49-F238E27FC236}">
                <a16:creationId xmlns:a16="http://schemas.microsoft.com/office/drawing/2014/main" id="{C86B81B5-01AC-D2CF-20E5-3DAC8FBA8E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4977" y="3068888"/>
            <a:ext cx="1749575" cy="1749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gram Icons zum kostenlosen Download">
            <a:extLst>
              <a:ext uri="{FF2B5EF4-FFF2-40B4-BE49-F238E27FC236}">
                <a16:creationId xmlns:a16="http://schemas.microsoft.com/office/drawing/2014/main" id="{593F188D-18D2-F47E-7E31-369615C1DF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6647" y="3276283"/>
            <a:ext cx="1334787" cy="1334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echteck: abgerundete Ecken 12">
            <a:extLst>
              <a:ext uri="{FF2B5EF4-FFF2-40B4-BE49-F238E27FC236}">
                <a16:creationId xmlns:a16="http://schemas.microsoft.com/office/drawing/2014/main" id="{6395FABD-2E63-980B-09BC-6F1B6166DD70}"/>
              </a:ext>
            </a:extLst>
          </p:cNvPr>
          <p:cNvSpPr/>
          <p:nvPr/>
        </p:nvSpPr>
        <p:spPr>
          <a:xfrm>
            <a:off x="6466523" y="3279996"/>
            <a:ext cx="1372319" cy="137231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9E7F1D66-145B-BD11-552F-A82B2C0382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7945" y="4822708"/>
            <a:ext cx="1372319" cy="1346144"/>
          </a:xfrm>
          <a:prstGeom prst="rect">
            <a:avLst/>
          </a:prstGeom>
        </p:spPr>
      </p:pic>
      <p:pic>
        <p:nvPicPr>
          <p:cNvPr id="17" name="Grafik 16">
            <a:extLst>
              <a:ext uri="{FF2B5EF4-FFF2-40B4-BE49-F238E27FC236}">
                <a16:creationId xmlns:a16="http://schemas.microsoft.com/office/drawing/2014/main" id="{685AA8C9-FC45-1435-F145-113DEAEF0C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51063" y="4792358"/>
            <a:ext cx="1350371" cy="1346400"/>
          </a:xfrm>
          <a:prstGeom prst="rect">
            <a:avLst/>
          </a:prstGeom>
        </p:spPr>
      </p:pic>
      <p:pic>
        <p:nvPicPr>
          <p:cNvPr id="19" name="Grafik 18">
            <a:extLst>
              <a:ext uri="{FF2B5EF4-FFF2-40B4-BE49-F238E27FC236}">
                <a16:creationId xmlns:a16="http://schemas.microsoft.com/office/drawing/2014/main" id="{407DA000-5D45-4810-962E-4D4585C869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68892" y="4792358"/>
            <a:ext cx="1361743" cy="1346400"/>
          </a:xfrm>
          <a:prstGeom prst="rect">
            <a:avLst/>
          </a:prstGeom>
        </p:spPr>
      </p:pic>
      <p:sp>
        <p:nvSpPr>
          <p:cNvPr id="20" name="Textfeld 19">
            <a:extLst>
              <a:ext uri="{FF2B5EF4-FFF2-40B4-BE49-F238E27FC236}">
                <a16:creationId xmlns:a16="http://schemas.microsoft.com/office/drawing/2014/main" id="{48DFEB2E-4038-80EB-0109-17B992FC2583}"/>
              </a:ext>
            </a:extLst>
          </p:cNvPr>
          <p:cNvSpPr txBox="1"/>
          <p:nvPr/>
        </p:nvSpPr>
        <p:spPr>
          <a:xfrm>
            <a:off x="1405422" y="6180282"/>
            <a:ext cx="888682" cy="369332"/>
          </a:xfrm>
          <a:prstGeom prst="rect">
            <a:avLst/>
          </a:prstGeom>
          <a:noFill/>
        </p:spPr>
        <p:txBody>
          <a:bodyPr wrap="square">
            <a:spAutoFit/>
          </a:bodyPr>
          <a:lstStyle/>
          <a:p>
            <a:r>
              <a:rPr lang="en-US" dirty="0">
                <a:latin typeface="Daytona" panose="020B0604030500040204" pitchFamily="34" charset="0"/>
                <a:hlinkClick r:id="rId9"/>
              </a:rPr>
              <a:t>LINK</a:t>
            </a:r>
            <a:endParaRPr lang="de-DE" dirty="0"/>
          </a:p>
        </p:txBody>
      </p:sp>
      <p:sp>
        <p:nvSpPr>
          <p:cNvPr id="21" name="Textfeld 20">
            <a:extLst>
              <a:ext uri="{FF2B5EF4-FFF2-40B4-BE49-F238E27FC236}">
                <a16:creationId xmlns:a16="http://schemas.microsoft.com/office/drawing/2014/main" id="{BE8082BD-470E-EE15-E414-8857A3ABD8FB}"/>
              </a:ext>
            </a:extLst>
          </p:cNvPr>
          <p:cNvSpPr txBox="1"/>
          <p:nvPr/>
        </p:nvSpPr>
        <p:spPr>
          <a:xfrm>
            <a:off x="4189699" y="6180282"/>
            <a:ext cx="888682" cy="369332"/>
          </a:xfrm>
          <a:prstGeom prst="rect">
            <a:avLst/>
          </a:prstGeom>
          <a:noFill/>
        </p:spPr>
        <p:txBody>
          <a:bodyPr wrap="square">
            <a:spAutoFit/>
          </a:bodyPr>
          <a:lstStyle/>
          <a:p>
            <a:r>
              <a:rPr lang="en-US" dirty="0">
                <a:latin typeface="Daytona" panose="020B0604030500040204" pitchFamily="34" charset="0"/>
                <a:hlinkClick r:id="rId10"/>
              </a:rPr>
              <a:t>LINK</a:t>
            </a:r>
            <a:endParaRPr lang="de-DE" dirty="0"/>
          </a:p>
        </p:txBody>
      </p:sp>
      <p:sp>
        <p:nvSpPr>
          <p:cNvPr id="22" name="Textfeld 21">
            <a:extLst>
              <a:ext uri="{FF2B5EF4-FFF2-40B4-BE49-F238E27FC236}">
                <a16:creationId xmlns:a16="http://schemas.microsoft.com/office/drawing/2014/main" id="{5CE4FDB7-5BA4-8301-908E-4AEF690C43E8}"/>
              </a:ext>
            </a:extLst>
          </p:cNvPr>
          <p:cNvSpPr txBox="1"/>
          <p:nvPr/>
        </p:nvSpPr>
        <p:spPr>
          <a:xfrm>
            <a:off x="6836645" y="6177439"/>
            <a:ext cx="888682" cy="369332"/>
          </a:xfrm>
          <a:prstGeom prst="rect">
            <a:avLst/>
          </a:prstGeom>
          <a:noFill/>
        </p:spPr>
        <p:txBody>
          <a:bodyPr wrap="square">
            <a:spAutoFit/>
          </a:bodyPr>
          <a:lstStyle/>
          <a:p>
            <a:r>
              <a:rPr lang="en-US" dirty="0">
                <a:latin typeface="Daytona" panose="020B0604030500040204" pitchFamily="34" charset="0"/>
                <a:hlinkClick r:id="rId11"/>
              </a:rPr>
              <a:t>LINK</a:t>
            </a:r>
            <a:endParaRPr lang="de-DE" dirty="0"/>
          </a:p>
        </p:txBody>
      </p:sp>
    </p:spTree>
    <p:extLst>
      <p:ext uri="{BB962C8B-B14F-4D97-AF65-F5344CB8AC3E}">
        <p14:creationId xmlns:p14="http://schemas.microsoft.com/office/powerpoint/2010/main" val="2399850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71445-C6A1-A84F-1AC9-6B6099B90D8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5079C06C-174E-D2D9-14D0-00651D9018DB}"/>
              </a:ext>
            </a:extLst>
          </p:cNvPr>
          <p:cNvSpPr>
            <a:spLocks noGrp="1"/>
          </p:cNvSpPr>
          <p:nvPr>
            <p:ph type="title"/>
          </p:nvPr>
        </p:nvSpPr>
        <p:spPr/>
        <p:txBody>
          <a:bodyPr>
            <a:normAutofit/>
          </a:bodyPr>
          <a:lstStyle/>
          <a:p>
            <a:r>
              <a:rPr lang="de-DE" dirty="0"/>
              <a:t>Note</a:t>
            </a:r>
          </a:p>
        </p:txBody>
      </p:sp>
      <p:sp>
        <p:nvSpPr>
          <p:cNvPr id="11" name="Textfeld 10">
            <a:extLst>
              <a:ext uri="{FF2B5EF4-FFF2-40B4-BE49-F238E27FC236}">
                <a16:creationId xmlns:a16="http://schemas.microsoft.com/office/drawing/2014/main" id="{1A4887DD-82FD-D55E-B852-F8059489C367}"/>
              </a:ext>
            </a:extLst>
          </p:cNvPr>
          <p:cNvSpPr txBox="1"/>
          <p:nvPr/>
        </p:nvSpPr>
        <p:spPr>
          <a:xfrm>
            <a:off x="2287625" y="1168266"/>
            <a:ext cx="4397828" cy="769441"/>
          </a:xfrm>
          <a:prstGeom prst="rect">
            <a:avLst/>
          </a:prstGeom>
          <a:noFill/>
        </p:spPr>
        <p:txBody>
          <a:bodyPr wrap="square" rtlCol="0">
            <a:spAutoFit/>
          </a:bodyPr>
          <a:lstStyle/>
          <a:p>
            <a:pPr algn="ctr"/>
            <a:r>
              <a:rPr lang="de-DE" sz="4400" b="1" dirty="0">
                <a:latin typeface="Daytona" panose="020B0604030500040204" pitchFamily="34" charset="0"/>
              </a:rPr>
              <a:t>NOTE</a:t>
            </a:r>
            <a:endParaRPr lang="de-DE" sz="4400" b="1" dirty="0">
              <a:solidFill>
                <a:srgbClr val="822F81"/>
              </a:solidFill>
              <a:latin typeface="Daytona" panose="020B0604030500040204" pitchFamily="34" charset="0"/>
            </a:endParaRPr>
          </a:p>
        </p:txBody>
      </p:sp>
      <p:sp>
        <p:nvSpPr>
          <p:cNvPr id="7" name="Rechteck 6">
            <a:extLst>
              <a:ext uri="{FF2B5EF4-FFF2-40B4-BE49-F238E27FC236}">
                <a16:creationId xmlns:a16="http://schemas.microsoft.com/office/drawing/2014/main" id="{B44D8A3C-8D29-A5CA-0965-E039DD0AB377}"/>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80AE83D4-0192-0C7C-2E06-0E7A1AFC34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
        <p:nvSpPr>
          <p:cNvPr id="4" name="Textfeld 3">
            <a:extLst>
              <a:ext uri="{FF2B5EF4-FFF2-40B4-BE49-F238E27FC236}">
                <a16:creationId xmlns:a16="http://schemas.microsoft.com/office/drawing/2014/main" id="{69BC81AE-9F39-A7AD-2C45-06CD2996705E}"/>
              </a:ext>
            </a:extLst>
          </p:cNvPr>
          <p:cNvSpPr txBox="1"/>
          <p:nvPr/>
        </p:nvSpPr>
        <p:spPr>
          <a:xfrm>
            <a:off x="627322" y="1937707"/>
            <a:ext cx="8013441" cy="1200329"/>
          </a:xfrm>
          <a:prstGeom prst="rect">
            <a:avLst/>
          </a:prstGeom>
          <a:noFill/>
        </p:spPr>
        <p:txBody>
          <a:bodyPr wrap="square">
            <a:spAutoFit/>
          </a:bodyPr>
          <a:lstStyle/>
          <a:p>
            <a:r>
              <a:rPr lang="en-US" dirty="0">
                <a:latin typeface="Daytona" panose="020B0604030500040204" pitchFamily="34" charset="0"/>
              </a:rPr>
              <a:t>In addition to the Soundbellows Jumbos (2nd generation), there are still the smaller 1st generation Soundbellows.</a:t>
            </a:r>
          </a:p>
          <a:p>
            <a:endParaRPr lang="en-US" dirty="0">
              <a:latin typeface="Daytona" panose="020B0604030500040204" pitchFamily="34" charset="0"/>
            </a:endParaRPr>
          </a:p>
          <a:p>
            <a:r>
              <a:rPr lang="en-US" dirty="0">
                <a:latin typeface="Daytona" panose="020B0604030500040204" pitchFamily="34" charset="0"/>
              </a:rPr>
              <a:t>You can read here how these differ from the Soundbellows Jumbos:</a:t>
            </a:r>
            <a:endParaRPr lang="de-DE" dirty="0">
              <a:latin typeface="Daytona" panose="020B0604030500040204" pitchFamily="34" charset="0"/>
            </a:endParaRPr>
          </a:p>
        </p:txBody>
      </p:sp>
      <p:sp>
        <p:nvSpPr>
          <p:cNvPr id="13" name="Rechteck: abgerundete Ecken 12">
            <a:extLst>
              <a:ext uri="{FF2B5EF4-FFF2-40B4-BE49-F238E27FC236}">
                <a16:creationId xmlns:a16="http://schemas.microsoft.com/office/drawing/2014/main" id="{1845AC21-C5A0-0EA5-0EB0-A2DC64AB1258}"/>
              </a:ext>
            </a:extLst>
          </p:cNvPr>
          <p:cNvSpPr/>
          <p:nvPr/>
        </p:nvSpPr>
        <p:spPr>
          <a:xfrm>
            <a:off x="4203383" y="3907477"/>
            <a:ext cx="1372319" cy="137231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Inhaltsplatzhalter 21" descr="Ein Bild, das Spielzeug, Ball enthält.&#10;&#10;Automatisch generierte Beschreibung">
            <a:extLst>
              <a:ext uri="{FF2B5EF4-FFF2-40B4-BE49-F238E27FC236}">
                <a16:creationId xmlns:a16="http://schemas.microsoft.com/office/drawing/2014/main" id="{4838077C-C70D-2A8A-C238-7E8AE2A68862}"/>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502783" y="3719965"/>
            <a:ext cx="2534238" cy="1690996"/>
          </a:xfrm>
        </p:spPr>
      </p:pic>
      <p:pic>
        <p:nvPicPr>
          <p:cNvPr id="5" name="Grafik 4">
            <a:extLst>
              <a:ext uri="{FF2B5EF4-FFF2-40B4-BE49-F238E27FC236}">
                <a16:creationId xmlns:a16="http://schemas.microsoft.com/office/drawing/2014/main" id="{37F0DB49-D7F3-AA15-6E03-8432BB30C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3087" y="4312378"/>
            <a:ext cx="1232910" cy="281258"/>
          </a:xfrm>
          <a:prstGeom prst="rect">
            <a:avLst/>
          </a:prstGeom>
        </p:spPr>
      </p:pic>
      <p:sp>
        <p:nvSpPr>
          <p:cNvPr id="12" name="Textfeld 11">
            <a:extLst>
              <a:ext uri="{FF2B5EF4-FFF2-40B4-BE49-F238E27FC236}">
                <a16:creationId xmlns:a16="http://schemas.microsoft.com/office/drawing/2014/main" id="{EECDA420-9606-F2D6-1BC8-7386B05A30A6}"/>
              </a:ext>
            </a:extLst>
          </p:cNvPr>
          <p:cNvSpPr txBox="1"/>
          <p:nvPr/>
        </p:nvSpPr>
        <p:spPr>
          <a:xfrm>
            <a:off x="4203383" y="4583039"/>
            <a:ext cx="1372319" cy="415498"/>
          </a:xfrm>
          <a:prstGeom prst="rect">
            <a:avLst/>
          </a:prstGeom>
          <a:noFill/>
        </p:spPr>
        <p:txBody>
          <a:bodyPr wrap="square">
            <a:spAutoFit/>
          </a:bodyPr>
          <a:lstStyle/>
          <a:p>
            <a:r>
              <a:rPr lang="en-US" sz="2100" dirty="0">
                <a:latin typeface="Daytona" panose="020B0604030500040204" pitchFamily="34" charset="0"/>
              </a:rPr>
              <a:t>Evolution</a:t>
            </a:r>
            <a:endParaRPr lang="de-DE" sz="2100" dirty="0"/>
          </a:p>
        </p:txBody>
      </p:sp>
      <p:pic>
        <p:nvPicPr>
          <p:cNvPr id="16" name="Grafik 15">
            <a:extLst>
              <a:ext uri="{FF2B5EF4-FFF2-40B4-BE49-F238E27FC236}">
                <a16:creationId xmlns:a16="http://schemas.microsoft.com/office/drawing/2014/main" id="{52916818-12C1-9736-CD8A-CF9000B19A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2560" y="3902064"/>
            <a:ext cx="1372319" cy="1361949"/>
          </a:xfrm>
          <a:prstGeom prst="rect">
            <a:avLst/>
          </a:prstGeom>
        </p:spPr>
      </p:pic>
      <p:sp>
        <p:nvSpPr>
          <p:cNvPr id="20" name="Textfeld 19">
            <a:extLst>
              <a:ext uri="{FF2B5EF4-FFF2-40B4-BE49-F238E27FC236}">
                <a16:creationId xmlns:a16="http://schemas.microsoft.com/office/drawing/2014/main" id="{EA8CCAE7-566B-6D1C-6E4F-74B1D5592152}"/>
              </a:ext>
            </a:extLst>
          </p:cNvPr>
          <p:cNvSpPr txBox="1"/>
          <p:nvPr/>
        </p:nvSpPr>
        <p:spPr>
          <a:xfrm>
            <a:off x="4536108" y="4928248"/>
            <a:ext cx="888682" cy="369332"/>
          </a:xfrm>
          <a:prstGeom prst="rect">
            <a:avLst/>
          </a:prstGeom>
          <a:noFill/>
        </p:spPr>
        <p:txBody>
          <a:bodyPr wrap="square">
            <a:spAutoFit/>
          </a:bodyPr>
          <a:lstStyle/>
          <a:p>
            <a:r>
              <a:rPr lang="en-US" dirty="0">
                <a:latin typeface="Daytona" panose="020B0604030500040204" pitchFamily="34" charset="0"/>
                <a:hlinkClick r:id="rId6"/>
              </a:rPr>
              <a:t>LINK</a:t>
            </a:r>
            <a:endParaRPr lang="de-DE" dirty="0"/>
          </a:p>
        </p:txBody>
      </p:sp>
    </p:spTree>
    <p:extLst>
      <p:ext uri="{BB962C8B-B14F-4D97-AF65-F5344CB8AC3E}">
        <p14:creationId xmlns:p14="http://schemas.microsoft.com/office/powerpoint/2010/main" val="382469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DAEDB-1F44-D22C-D6D5-787FB4EEE91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91018E9-7FD1-6232-F183-1199153A7860}"/>
              </a:ext>
            </a:extLst>
          </p:cNvPr>
          <p:cNvSpPr>
            <a:spLocks noGrp="1"/>
          </p:cNvSpPr>
          <p:nvPr>
            <p:ph type="title"/>
          </p:nvPr>
        </p:nvSpPr>
        <p:spPr/>
        <p:txBody>
          <a:bodyPr>
            <a:normAutofit/>
          </a:bodyPr>
          <a:lstStyle/>
          <a:p>
            <a:r>
              <a:rPr lang="de-DE" dirty="0" err="1"/>
              <a:t>Assortment</a:t>
            </a:r>
            <a:r>
              <a:rPr lang="de-DE" dirty="0"/>
              <a:t> 1/2</a:t>
            </a:r>
          </a:p>
        </p:txBody>
      </p:sp>
      <p:sp>
        <p:nvSpPr>
          <p:cNvPr id="28" name="Textfeld 27">
            <a:extLst>
              <a:ext uri="{FF2B5EF4-FFF2-40B4-BE49-F238E27FC236}">
                <a16:creationId xmlns:a16="http://schemas.microsoft.com/office/drawing/2014/main" id="{9F0789EF-9DEB-4980-AC75-8A6283654BA4}"/>
              </a:ext>
            </a:extLst>
          </p:cNvPr>
          <p:cNvSpPr txBox="1"/>
          <p:nvPr/>
        </p:nvSpPr>
        <p:spPr>
          <a:xfrm>
            <a:off x="475457" y="1340339"/>
            <a:ext cx="3248298" cy="954107"/>
          </a:xfrm>
          <a:prstGeom prst="rect">
            <a:avLst/>
          </a:prstGeom>
          <a:noFill/>
        </p:spPr>
        <p:txBody>
          <a:bodyPr wrap="square" rtlCol="0">
            <a:spAutoFit/>
          </a:bodyPr>
          <a:lstStyle/>
          <a:p>
            <a:pPr algn="l"/>
            <a:r>
              <a:rPr lang="en-US" sz="1400" b="1" i="0" u="none" strike="noStrike" dirty="0">
                <a:effectLst/>
                <a:latin typeface="Daytona" panose="020B0604030500040204" pitchFamily="34" charset="0"/>
              </a:rPr>
              <a:t>Soundbellows® 8-Note Jumbo Diatonic Set Low C'-C'' (SBS-JDL)</a:t>
            </a:r>
            <a:r>
              <a:rPr lang="de-DE" sz="1400" b="1" i="0" u="none" strike="noStrike" baseline="0" dirty="0">
                <a:latin typeface="Daytona" panose="020B0604030500040204" pitchFamily="34" charset="0"/>
              </a:rPr>
              <a:t> </a:t>
            </a:r>
          </a:p>
          <a:p>
            <a:pPr algn="l"/>
            <a:r>
              <a:rPr lang="de-DE" sz="1400" b="0" i="0" u="none" strike="noStrike" baseline="0" dirty="0">
                <a:latin typeface="Daytona" panose="020B0604030500040204" pitchFamily="34" charset="0"/>
              </a:rPr>
              <a:t>8 Soundbellows®</a:t>
            </a:r>
          </a:p>
          <a:p>
            <a:pPr algn="l"/>
            <a:r>
              <a:rPr lang="pt-BR" sz="1400" b="0" i="0" dirty="0">
                <a:effectLst/>
                <a:latin typeface="Daytona" panose="020B0604030500040204" pitchFamily="34" charset="0"/>
              </a:rPr>
              <a:t>Tones: C‘/ D‘/ E‘/ F‘/ G‘/ A‘/ B‘/ C‘‘</a:t>
            </a:r>
            <a:endParaRPr lang="de-DE" sz="1400" dirty="0">
              <a:latin typeface="Daytona" panose="020B0604030500040204" pitchFamily="34" charset="0"/>
            </a:endParaRPr>
          </a:p>
        </p:txBody>
      </p:sp>
      <p:pic>
        <p:nvPicPr>
          <p:cNvPr id="10" name="Inhaltsplatzhalter 9" descr="Ein Bild, das Süßigkeiten, Süßwaren, Text enthält.&#10;&#10;Automatisch generierte Beschreibung">
            <a:extLst>
              <a:ext uri="{FF2B5EF4-FFF2-40B4-BE49-F238E27FC236}">
                <a16:creationId xmlns:a16="http://schemas.microsoft.com/office/drawing/2014/main" id="{47FA1355-E54C-57C5-43CC-9303559CB9A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178947" y="2294446"/>
            <a:ext cx="1807815" cy="1496949"/>
          </a:xfrm>
        </p:spPr>
      </p:pic>
      <p:sp>
        <p:nvSpPr>
          <p:cNvPr id="29" name="Textfeld 28">
            <a:extLst>
              <a:ext uri="{FF2B5EF4-FFF2-40B4-BE49-F238E27FC236}">
                <a16:creationId xmlns:a16="http://schemas.microsoft.com/office/drawing/2014/main" id="{35DB45E3-BADB-C309-0AD5-F06289E9FC08}"/>
              </a:ext>
            </a:extLst>
          </p:cNvPr>
          <p:cNvSpPr txBox="1"/>
          <p:nvPr/>
        </p:nvSpPr>
        <p:spPr>
          <a:xfrm>
            <a:off x="416983" y="3863317"/>
            <a:ext cx="3959383" cy="1169551"/>
          </a:xfrm>
          <a:prstGeom prst="rect">
            <a:avLst/>
          </a:prstGeom>
          <a:noFill/>
        </p:spPr>
        <p:txBody>
          <a:bodyPr wrap="square" rtlCol="0">
            <a:spAutoFit/>
          </a:bodyPr>
          <a:lstStyle/>
          <a:p>
            <a:pPr algn="l">
              <a:spcAft>
                <a:spcPts val="1050"/>
              </a:spcAft>
            </a:pPr>
            <a:r>
              <a:rPr lang="en-US" sz="1400" b="1" i="0" dirty="0">
                <a:effectLst/>
                <a:latin typeface="Daytona" panose="020B0604030500040204" pitchFamily="34" charset="0"/>
              </a:rPr>
              <a:t>Soundbellows® 5-Note Jumbo Chromatic Extension Set Low C#'-A#' (SBS-JCL)</a:t>
            </a:r>
            <a:br>
              <a:rPr lang="en-US" sz="1400" b="1" i="0" dirty="0">
                <a:effectLst/>
                <a:latin typeface="Daytona" panose="020B0604030500040204" pitchFamily="34" charset="0"/>
              </a:rPr>
            </a:br>
            <a:r>
              <a:rPr lang="de-DE" sz="1400" b="0" i="0" u="none" strike="noStrike" baseline="0" dirty="0">
                <a:latin typeface="Daytona" panose="020B0604030500040204" pitchFamily="34" charset="0"/>
              </a:rPr>
              <a:t>5 Soundbellows®</a:t>
            </a:r>
            <a:br>
              <a:rPr lang="de-DE" sz="1400" b="0" i="0" u="none" strike="noStrike" baseline="0" dirty="0">
                <a:latin typeface="Daytona" panose="020B0604030500040204" pitchFamily="34" charset="0"/>
              </a:rPr>
            </a:br>
            <a:r>
              <a:rPr lang="de-DE" sz="1400" b="0" i="0" dirty="0">
                <a:effectLst/>
                <a:latin typeface="Daytona" panose="020B0604030500040204" pitchFamily="34" charset="0"/>
              </a:rPr>
              <a:t>Tones: C#‘/Db‘, D#‘/</a:t>
            </a:r>
            <a:r>
              <a:rPr lang="de-DE" sz="1400" b="0" i="0" dirty="0" err="1">
                <a:effectLst/>
                <a:latin typeface="Daytona" panose="020B0604030500040204" pitchFamily="34" charset="0"/>
              </a:rPr>
              <a:t>Eb</a:t>
            </a:r>
            <a:r>
              <a:rPr lang="de-DE" sz="1400" b="0" i="0" dirty="0">
                <a:effectLst/>
                <a:latin typeface="Daytona" panose="020B0604030500040204" pitchFamily="34" charset="0"/>
              </a:rPr>
              <a:t>‘, F#‘/</a:t>
            </a:r>
            <a:r>
              <a:rPr lang="de-DE" sz="1400" b="0" i="0" dirty="0" err="1">
                <a:effectLst/>
                <a:latin typeface="Daytona" panose="020B0604030500040204" pitchFamily="34" charset="0"/>
              </a:rPr>
              <a:t>Gb</a:t>
            </a:r>
            <a:r>
              <a:rPr lang="de-DE" sz="1400" b="0" i="0" dirty="0">
                <a:effectLst/>
                <a:latin typeface="Daytona" panose="020B0604030500040204" pitchFamily="34" charset="0"/>
              </a:rPr>
              <a:t>‘, G#‘/Ab‘, A#‘/</a:t>
            </a:r>
            <a:r>
              <a:rPr lang="de-DE" sz="1400" b="0" i="0" dirty="0" err="1">
                <a:effectLst/>
                <a:latin typeface="Daytona" panose="020B0604030500040204" pitchFamily="34" charset="0"/>
              </a:rPr>
              <a:t>Bb</a:t>
            </a:r>
            <a:r>
              <a:rPr lang="de-DE" sz="1400" b="0" i="0" dirty="0">
                <a:effectLst/>
                <a:latin typeface="Daytona" panose="020B0604030500040204" pitchFamily="34" charset="0"/>
              </a:rPr>
              <a:t>‘</a:t>
            </a:r>
            <a:endParaRPr lang="de-DE" sz="1400" dirty="0">
              <a:latin typeface="Daytona" panose="020B0604030500040204" pitchFamily="34" charset="0"/>
            </a:endParaRPr>
          </a:p>
        </p:txBody>
      </p:sp>
      <p:sp>
        <p:nvSpPr>
          <p:cNvPr id="16" name="Rechteck 15">
            <a:extLst>
              <a:ext uri="{FF2B5EF4-FFF2-40B4-BE49-F238E27FC236}">
                <a16:creationId xmlns:a16="http://schemas.microsoft.com/office/drawing/2014/main" id="{84A0DDDF-8557-130B-0A1C-68E37C1ACC9D}"/>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7EFE08C0-ECE1-00CB-D7F9-1D2B38D10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
        <p:nvSpPr>
          <p:cNvPr id="4" name="Textfeld 3">
            <a:extLst>
              <a:ext uri="{FF2B5EF4-FFF2-40B4-BE49-F238E27FC236}">
                <a16:creationId xmlns:a16="http://schemas.microsoft.com/office/drawing/2014/main" id="{88C1C4E4-76C5-1301-2DF6-8EDE15D9AB47}"/>
              </a:ext>
            </a:extLst>
          </p:cNvPr>
          <p:cNvSpPr txBox="1"/>
          <p:nvPr/>
        </p:nvSpPr>
        <p:spPr>
          <a:xfrm>
            <a:off x="5005547" y="1340339"/>
            <a:ext cx="3662996" cy="954107"/>
          </a:xfrm>
          <a:prstGeom prst="rect">
            <a:avLst/>
          </a:prstGeom>
          <a:noFill/>
        </p:spPr>
        <p:txBody>
          <a:bodyPr wrap="square" rtlCol="0">
            <a:spAutoFit/>
          </a:bodyPr>
          <a:lstStyle/>
          <a:p>
            <a:pPr algn="l"/>
            <a:r>
              <a:rPr lang="en-US" sz="1400" b="1" i="0" u="none" strike="noStrike" dirty="0">
                <a:effectLst/>
                <a:latin typeface="Daytona" panose="020B0604030500040204" pitchFamily="34" charset="0"/>
              </a:rPr>
              <a:t>Soundbellows® 8-Note Jumbo Diatonic Set High C'-C'' (SBS-JDH)</a:t>
            </a:r>
            <a:r>
              <a:rPr lang="de-DE" sz="1400" b="1" i="0" u="none" strike="noStrike" baseline="0" dirty="0">
                <a:latin typeface="Daytona" panose="020B0604030500040204" pitchFamily="34" charset="0"/>
              </a:rPr>
              <a:t> </a:t>
            </a:r>
          </a:p>
          <a:p>
            <a:pPr algn="l"/>
            <a:r>
              <a:rPr lang="de-DE" sz="1400" b="0" i="0" u="none" strike="noStrike" baseline="0" dirty="0">
                <a:latin typeface="Daytona" panose="020B0604030500040204" pitchFamily="34" charset="0"/>
              </a:rPr>
              <a:t>8 Soundbellows®</a:t>
            </a:r>
          </a:p>
          <a:p>
            <a:pPr algn="l"/>
            <a:r>
              <a:rPr lang="pt-BR" sz="1400" b="0" i="0" dirty="0">
                <a:effectLst/>
                <a:latin typeface="Daytona" panose="020B0604030500040204" pitchFamily="34" charset="0"/>
              </a:rPr>
              <a:t>Tones: C‘‘/ D‘‘/ E‘ ‘/ F‘ ‘/ G‘‘/ A‘‘/ B‘ ‘/ C‘‘‘</a:t>
            </a:r>
            <a:endParaRPr lang="de-DE" sz="1400" dirty="0">
              <a:latin typeface="Daytona" panose="020B0604030500040204" pitchFamily="34" charset="0"/>
            </a:endParaRPr>
          </a:p>
        </p:txBody>
      </p:sp>
      <p:sp>
        <p:nvSpPr>
          <p:cNvPr id="7" name="Textfeld 6">
            <a:extLst>
              <a:ext uri="{FF2B5EF4-FFF2-40B4-BE49-F238E27FC236}">
                <a16:creationId xmlns:a16="http://schemas.microsoft.com/office/drawing/2014/main" id="{30E49D0D-7EEC-E356-DBE6-A39D25AA758C}"/>
              </a:ext>
            </a:extLst>
          </p:cNvPr>
          <p:cNvSpPr txBox="1"/>
          <p:nvPr/>
        </p:nvSpPr>
        <p:spPr>
          <a:xfrm>
            <a:off x="4947073" y="3863317"/>
            <a:ext cx="3959383" cy="1169551"/>
          </a:xfrm>
          <a:prstGeom prst="rect">
            <a:avLst/>
          </a:prstGeom>
          <a:noFill/>
        </p:spPr>
        <p:txBody>
          <a:bodyPr wrap="square" rtlCol="0">
            <a:spAutoFit/>
          </a:bodyPr>
          <a:lstStyle/>
          <a:p>
            <a:pPr algn="l">
              <a:spcAft>
                <a:spcPts val="1050"/>
              </a:spcAft>
            </a:pPr>
            <a:r>
              <a:rPr lang="en-US" sz="1400" b="1" i="0" dirty="0">
                <a:effectLst/>
                <a:latin typeface="Daytona" panose="020B0604030500040204" pitchFamily="34" charset="0"/>
              </a:rPr>
              <a:t>Soundbellows® 5-Note Jumbo Chromatic Extension Set High C#'-A#' (SBS-JCH)</a:t>
            </a:r>
            <a:br>
              <a:rPr lang="en-US" sz="1400" b="1" i="0" dirty="0">
                <a:effectLst/>
                <a:latin typeface="Daytona" panose="020B0604030500040204" pitchFamily="34" charset="0"/>
              </a:rPr>
            </a:br>
            <a:r>
              <a:rPr lang="de-DE" sz="1400" b="0" i="0" u="none" strike="noStrike" baseline="0" dirty="0">
                <a:latin typeface="Daytona" panose="020B0604030500040204" pitchFamily="34" charset="0"/>
              </a:rPr>
              <a:t>5 Soundbellows®</a:t>
            </a:r>
            <a:br>
              <a:rPr lang="de-DE" sz="1400" b="0" i="0" u="none" strike="noStrike" baseline="0" dirty="0">
                <a:latin typeface="Daytona" panose="020B0604030500040204" pitchFamily="34" charset="0"/>
              </a:rPr>
            </a:br>
            <a:r>
              <a:rPr lang="de-DE" sz="1400" b="0" i="0" dirty="0">
                <a:effectLst/>
                <a:latin typeface="Daytona" panose="020B0604030500040204" pitchFamily="34" charset="0"/>
              </a:rPr>
              <a:t>Tones: C#</a:t>
            </a:r>
            <a:r>
              <a:rPr lang="pt-BR" sz="1400" b="0" i="0" dirty="0">
                <a:effectLst/>
                <a:latin typeface="Daytona" panose="020B0604030500040204" pitchFamily="34" charset="0"/>
              </a:rPr>
              <a:t>‘</a:t>
            </a:r>
            <a:r>
              <a:rPr lang="de-DE" sz="1400" b="0" i="0" dirty="0">
                <a:effectLst/>
                <a:latin typeface="Daytona" panose="020B0604030500040204" pitchFamily="34" charset="0"/>
              </a:rPr>
              <a:t>‘/Db‘</a:t>
            </a:r>
            <a:r>
              <a:rPr lang="pt-BR" sz="1400" b="0" i="0" dirty="0">
                <a:effectLst/>
                <a:latin typeface="Daytona" panose="020B0604030500040204" pitchFamily="34" charset="0"/>
              </a:rPr>
              <a:t>‘</a:t>
            </a:r>
            <a:r>
              <a:rPr lang="de-DE" sz="1400" b="0" i="0" dirty="0">
                <a:effectLst/>
                <a:latin typeface="Daytona" panose="020B0604030500040204" pitchFamily="34" charset="0"/>
              </a:rPr>
              <a:t>, D#‘</a:t>
            </a:r>
            <a:r>
              <a:rPr lang="pt-BR" sz="1400" b="0" i="0" dirty="0">
                <a:effectLst/>
                <a:latin typeface="Daytona" panose="020B0604030500040204" pitchFamily="34" charset="0"/>
              </a:rPr>
              <a:t>‘</a:t>
            </a:r>
            <a:r>
              <a:rPr lang="de-DE" sz="1400" b="0" i="0" dirty="0">
                <a:effectLst/>
                <a:latin typeface="Daytona" panose="020B0604030500040204" pitchFamily="34" charset="0"/>
              </a:rPr>
              <a:t>/</a:t>
            </a:r>
            <a:r>
              <a:rPr lang="de-DE" sz="1400" b="0" i="0" dirty="0" err="1">
                <a:effectLst/>
                <a:latin typeface="Daytona" panose="020B0604030500040204" pitchFamily="34" charset="0"/>
              </a:rPr>
              <a:t>Eb</a:t>
            </a:r>
            <a:r>
              <a:rPr lang="pt-BR" sz="1400" b="0" i="0" dirty="0">
                <a:effectLst/>
                <a:latin typeface="Daytona" panose="020B0604030500040204" pitchFamily="34" charset="0"/>
              </a:rPr>
              <a:t>‘</a:t>
            </a:r>
            <a:r>
              <a:rPr lang="de-DE" sz="1400" b="0" i="0" dirty="0">
                <a:effectLst/>
                <a:latin typeface="Daytona" panose="020B0604030500040204" pitchFamily="34" charset="0"/>
              </a:rPr>
              <a:t>‘, F#‘</a:t>
            </a:r>
            <a:r>
              <a:rPr lang="pt-BR" sz="1400" b="0" i="0" dirty="0">
                <a:effectLst/>
                <a:latin typeface="Daytona" panose="020B0604030500040204" pitchFamily="34" charset="0"/>
              </a:rPr>
              <a:t>‘</a:t>
            </a:r>
            <a:r>
              <a:rPr lang="de-DE" sz="1400" b="0" i="0" dirty="0">
                <a:effectLst/>
                <a:latin typeface="Daytona" panose="020B0604030500040204" pitchFamily="34" charset="0"/>
              </a:rPr>
              <a:t>/</a:t>
            </a:r>
            <a:r>
              <a:rPr lang="de-DE" sz="1400" b="0" i="0" dirty="0" err="1">
                <a:effectLst/>
                <a:latin typeface="Daytona" panose="020B0604030500040204" pitchFamily="34" charset="0"/>
              </a:rPr>
              <a:t>Gb</a:t>
            </a:r>
            <a:r>
              <a:rPr lang="de-DE" sz="1400" b="0" i="0" dirty="0">
                <a:effectLst/>
                <a:latin typeface="Daytona" panose="020B0604030500040204" pitchFamily="34" charset="0"/>
              </a:rPr>
              <a:t>‘</a:t>
            </a:r>
            <a:r>
              <a:rPr lang="pt-BR" sz="1400" b="0" i="0" dirty="0">
                <a:effectLst/>
                <a:latin typeface="Daytona" panose="020B0604030500040204" pitchFamily="34" charset="0"/>
              </a:rPr>
              <a:t>‘</a:t>
            </a:r>
            <a:r>
              <a:rPr lang="de-DE" sz="1400" b="0" i="0" dirty="0">
                <a:effectLst/>
                <a:latin typeface="Daytona" panose="020B0604030500040204" pitchFamily="34" charset="0"/>
              </a:rPr>
              <a:t>, G#‘</a:t>
            </a:r>
            <a:r>
              <a:rPr lang="pt-BR" sz="1400" b="0" i="0" dirty="0">
                <a:effectLst/>
                <a:latin typeface="Daytona" panose="020B0604030500040204" pitchFamily="34" charset="0"/>
              </a:rPr>
              <a:t>‘</a:t>
            </a:r>
            <a:r>
              <a:rPr lang="de-DE" sz="1400" b="0" i="0" dirty="0">
                <a:effectLst/>
                <a:latin typeface="Daytona" panose="020B0604030500040204" pitchFamily="34" charset="0"/>
              </a:rPr>
              <a:t>/Ab‘</a:t>
            </a:r>
            <a:r>
              <a:rPr lang="pt-BR" sz="1400" b="0" i="0" dirty="0">
                <a:effectLst/>
                <a:latin typeface="Daytona" panose="020B0604030500040204" pitchFamily="34" charset="0"/>
              </a:rPr>
              <a:t>‘</a:t>
            </a:r>
            <a:r>
              <a:rPr lang="de-DE" sz="1400" b="0" i="0" dirty="0">
                <a:effectLst/>
                <a:latin typeface="Daytona" panose="020B0604030500040204" pitchFamily="34" charset="0"/>
              </a:rPr>
              <a:t>, A#‘</a:t>
            </a:r>
            <a:r>
              <a:rPr lang="pt-BR" sz="1400" b="0" i="0" dirty="0">
                <a:effectLst/>
                <a:latin typeface="Daytona" panose="020B0604030500040204" pitchFamily="34" charset="0"/>
              </a:rPr>
              <a:t>‘</a:t>
            </a:r>
            <a:r>
              <a:rPr lang="de-DE" sz="1400" b="0" i="0" dirty="0">
                <a:effectLst/>
                <a:latin typeface="Daytona" panose="020B0604030500040204" pitchFamily="34" charset="0"/>
              </a:rPr>
              <a:t>/</a:t>
            </a:r>
            <a:r>
              <a:rPr lang="de-DE" sz="1400" b="0" i="0" dirty="0" err="1">
                <a:effectLst/>
                <a:latin typeface="Daytona" panose="020B0604030500040204" pitchFamily="34" charset="0"/>
              </a:rPr>
              <a:t>Bb</a:t>
            </a:r>
            <a:r>
              <a:rPr lang="de-DE" sz="1400" b="0" i="0" dirty="0">
                <a:effectLst/>
                <a:latin typeface="Daytona" panose="020B0604030500040204" pitchFamily="34" charset="0"/>
              </a:rPr>
              <a:t>‘</a:t>
            </a:r>
            <a:r>
              <a:rPr lang="pt-BR" sz="1400" b="0" i="0" dirty="0">
                <a:effectLst/>
                <a:latin typeface="Daytona" panose="020B0604030500040204" pitchFamily="34" charset="0"/>
              </a:rPr>
              <a:t>‘</a:t>
            </a:r>
            <a:endParaRPr lang="de-DE" sz="1400" dirty="0">
              <a:latin typeface="Daytona" panose="020B0604030500040204" pitchFamily="34" charset="0"/>
            </a:endParaRPr>
          </a:p>
        </p:txBody>
      </p:sp>
      <p:pic>
        <p:nvPicPr>
          <p:cNvPr id="12" name="Grafik 11" descr="Ein Bild, das Text, Süßigkeiten enthält.&#10;&#10;Automatisch generierte Beschreibung">
            <a:extLst>
              <a:ext uri="{FF2B5EF4-FFF2-40B4-BE49-F238E27FC236}">
                <a16:creationId xmlns:a16="http://schemas.microsoft.com/office/drawing/2014/main" id="{E6EFA196-78AA-AF78-A42C-E850880124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3090" y="4810615"/>
            <a:ext cx="1478699" cy="1443492"/>
          </a:xfrm>
          <a:prstGeom prst="rect">
            <a:avLst/>
          </a:prstGeom>
        </p:spPr>
      </p:pic>
      <p:pic>
        <p:nvPicPr>
          <p:cNvPr id="18" name="Grafik 17">
            <a:extLst>
              <a:ext uri="{FF2B5EF4-FFF2-40B4-BE49-F238E27FC236}">
                <a16:creationId xmlns:a16="http://schemas.microsoft.com/office/drawing/2014/main" id="{0BDC02F2-5B8B-0C50-EE9A-E5001CBFFE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2636" y="2398898"/>
            <a:ext cx="1807815" cy="1368516"/>
          </a:xfrm>
          <a:prstGeom prst="rect">
            <a:avLst/>
          </a:prstGeom>
        </p:spPr>
      </p:pic>
      <p:pic>
        <p:nvPicPr>
          <p:cNvPr id="22" name="Grafik 21" descr="Ein Bild, das Text enthält.&#10;&#10;Automatisch generierte Beschreibung">
            <a:extLst>
              <a:ext uri="{FF2B5EF4-FFF2-40B4-BE49-F238E27FC236}">
                <a16:creationId xmlns:a16="http://schemas.microsoft.com/office/drawing/2014/main" id="{8DE35E55-0BD8-5ADF-276D-2792FB3D8E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8773" y="5032868"/>
            <a:ext cx="1692137" cy="1412935"/>
          </a:xfrm>
          <a:prstGeom prst="rect">
            <a:avLst/>
          </a:prstGeom>
        </p:spPr>
      </p:pic>
    </p:spTree>
    <p:extLst>
      <p:ext uri="{BB962C8B-B14F-4D97-AF65-F5344CB8AC3E}">
        <p14:creationId xmlns:p14="http://schemas.microsoft.com/office/powerpoint/2010/main" val="77380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0E0DF-44C8-AC1A-08EA-C7A198A8F352}"/>
            </a:ext>
          </a:extLst>
        </p:cNvPr>
        <p:cNvGrpSpPr/>
        <p:nvPr/>
      </p:nvGrpSpPr>
      <p:grpSpPr>
        <a:xfrm>
          <a:off x="0" y="0"/>
          <a:ext cx="0" cy="0"/>
          <a:chOff x="0" y="0"/>
          <a:chExt cx="0" cy="0"/>
        </a:xfrm>
      </p:grpSpPr>
      <p:pic>
        <p:nvPicPr>
          <p:cNvPr id="2" name="Inhaltsplatzhalter 4">
            <a:extLst>
              <a:ext uri="{FF2B5EF4-FFF2-40B4-BE49-F238E27FC236}">
                <a16:creationId xmlns:a16="http://schemas.microsoft.com/office/drawing/2014/main" id="{773F10D9-626F-C78C-DA4C-B331FAECDF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12898">
            <a:off x="868202" y="2170682"/>
            <a:ext cx="2462806" cy="1643924"/>
          </a:xfrm>
          <a:prstGeom prst="rect">
            <a:avLst/>
          </a:prstGeom>
        </p:spPr>
      </p:pic>
      <p:sp>
        <p:nvSpPr>
          <p:cNvPr id="6" name="Titel 5">
            <a:extLst>
              <a:ext uri="{FF2B5EF4-FFF2-40B4-BE49-F238E27FC236}">
                <a16:creationId xmlns:a16="http://schemas.microsoft.com/office/drawing/2014/main" id="{1C772CC4-F271-ED07-0249-A2437969B2EF}"/>
              </a:ext>
            </a:extLst>
          </p:cNvPr>
          <p:cNvSpPr>
            <a:spLocks noGrp="1"/>
          </p:cNvSpPr>
          <p:nvPr>
            <p:ph type="title"/>
          </p:nvPr>
        </p:nvSpPr>
        <p:spPr/>
        <p:txBody>
          <a:bodyPr>
            <a:normAutofit/>
          </a:bodyPr>
          <a:lstStyle/>
          <a:p>
            <a:r>
              <a:rPr lang="de-DE" dirty="0" err="1"/>
              <a:t>Assortment</a:t>
            </a:r>
            <a:r>
              <a:rPr lang="de-DE" dirty="0"/>
              <a:t> 2/2</a:t>
            </a:r>
          </a:p>
        </p:txBody>
      </p:sp>
      <p:pic>
        <p:nvPicPr>
          <p:cNvPr id="5" name="Grafik 4">
            <a:extLst>
              <a:ext uri="{FF2B5EF4-FFF2-40B4-BE49-F238E27FC236}">
                <a16:creationId xmlns:a16="http://schemas.microsoft.com/office/drawing/2014/main" id="{0BC68AA7-E84C-51FC-01B8-FED66EBFAB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53659">
            <a:off x="1283420" y="4626308"/>
            <a:ext cx="2084978" cy="1391723"/>
          </a:xfrm>
          <a:prstGeom prst="rect">
            <a:avLst/>
          </a:prstGeom>
        </p:spPr>
      </p:pic>
      <p:sp>
        <p:nvSpPr>
          <p:cNvPr id="28" name="Textfeld 27">
            <a:extLst>
              <a:ext uri="{FF2B5EF4-FFF2-40B4-BE49-F238E27FC236}">
                <a16:creationId xmlns:a16="http://schemas.microsoft.com/office/drawing/2014/main" id="{F5A83E40-2B39-0097-3B51-578802075DC4}"/>
              </a:ext>
            </a:extLst>
          </p:cNvPr>
          <p:cNvSpPr txBox="1"/>
          <p:nvPr/>
        </p:nvSpPr>
        <p:spPr>
          <a:xfrm>
            <a:off x="475457" y="1340339"/>
            <a:ext cx="3248298" cy="954107"/>
          </a:xfrm>
          <a:prstGeom prst="rect">
            <a:avLst/>
          </a:prstGeom>
          <a:noFill/>
        </p:spPr>
        <p:txBody>
          <a:bodyPr wrap="square" rtlCol="0">
            <a:spAutoFit/>
          </a:bodyPr>
          <a:lstStyle/>
          <a:p>
            <a:pPr algn="l"/>
            <a:r>
              <a:rPr lang="en-US" sz="1400" b="1" i="0" u="none" strike="noStrike" dirty="0">
                <a:effectLst/>
                <a:latin typeface="Daytona" panose="020B0604030500040204" pitchFamily="34" charset="0"/>
              </a:rPr>
              <a:t>Soundbellows® 8-Note Jumbo Diatonic Set Low C'-C'' (SBS-JDL)</a:t>
            </a:r>
            <a:r>
              <a:rPr lang="de-DE" sz="1400" b="1" i="0" u="none" strike="noStrike" baseline="0" dirty="0">
                <a:latin typeface="Daytona" panose="020B0604030500040204" pitchFamily="34" charset="0"/>
              </a:rPr>
              <a:t> </a:t>
            </a:r>
          </a:p>
          <a:p>
            <a:pPr algn="l"/>
            <a:r>
              <a:rPr lang="de-DE" sz="1400" b="0" i="0" u="none" strike="noStrike" baseline="0" dirty="0">
                <a:latin typeface="Daytona" panose="020B0604030500040204" pitchFamily="34" charset="0"/>
              </a:rPr>
              <a:t>8 Soundbellows®</a:t>
            </a:r>
          </a:p>
          <a:p>
            <a:pPr algn="l"/>
            <a:r>
              <a:rPr lang="pt-BR" sz="1400" b="0" i="0" dirty="0">
                <a:effectLst/>
                <a:latin typeface="Daytona" panose="020B0604030500040204" pitchFamily="34" charset="0"/>
              </a:rPr>
              <a:t>Tones: C‘/ D‘/ E‘/ F‘/ G‘/ A‘/ B‘/ C‘‘</a:t>
            </a:r>
            <a:endParaRPr lang="de-DE" sz="1400" dirty="0">
              <a:latin typeface="Daytona" panose="020B0604030500040204" pitchFamily="34" charset="0"/>
            </a:endParaRPr>
          </a:p>
        </p:txBody>
      </p:sp>
      <p:sp>
        <p:nvSpPr>
          <p:cNvPr id="29" name="Textfeld 28">
            <a:extLst>
              <a:ext uri="{FF2B5EF4-FFF2-40B4-BE49-F238E27FC236}">
                <a16:creationId xmlns:a16="http://schemas.microsoft.com/office/drawing/2014/main" id="{CB456BB2-B318-1CAD-9A3B-4D5CA3E5AADB}"/>
              </a:ext>
            </a:extLst>
          </p:cNvPr>
          <p:cNvSpPr txBox="1"/>
          <p:nvPr/>
        </p:nvSpPr>
        <p:spPr>
          <a:xfrm>
            <a:off x="416983" y="3669007"/>
            <a:ext cx="3959383" cy="1169551"/>
          </a:xfrm>
          <a:prstGeom prst="rect">
            <a:avLst/>
          </a:prstGeom>
          <a:noFill/>
        </p:spPr>
        <p:txBody>
          <a:bodyPr wrap="square" rtlCol="0">
            <a:spAutoFit/>
          </a:bodyPr>
          <a:lstStyle/>
          <a:p>
            <a:pPr algn="l">
              <a:spcAft>
                <a:spcPts val="1050"/>
              </a:spcAft>
            </a:pPr>
            <a:r>
              <a:rPr lang="en-US" sz="1400" b="1" i="0" dirty="0">
                <a:effectLst/>
                <a:latin typeface="Daytona" panose="020B0604030500040204" pitchFamily="34" charset="0"/>
              </a:rPr>
              <a:t>Soundbellows® 5-Note Jumbo Chromatic Extension Set Low C#'-A#' (SBS-JCL)</a:t>
            </a:r>
            <a:br>
              <a:rPr lang="en-US" sz="1400" b="1" i="0" dirty="0">
                <a:effectLst/>
                <a:latin typeface="Daytona" panose="020B0604030500040204" pitchFamily="34" charset="0"/>
              </a:rPr>
            </a:br>
            <a:r>
              <a:rPr lang="de-DE" sz="1400" b="0" i="0" u="none" strike="noStrike" baseline="0" dirty="0">
                <a:latin typeface="Daytona" panose="020B0604030500040204" pitchFamily="34" charset="0"/>
              </a:rPr>
              <a:t>5 Soundbellows®</a:t>
            </a:r>
            <a:br>
              <a:rPr lang="de-DE" sz="1400" b="0" i="0" u="none" strike="noStrike" baseline="0" dirty="0">
                <a:latin typeface="Daytona" panose="020B0604030500040204" pitchFamily="34" charset="0"/>
              </a:rPr>
            </a:br>
            <a:r>
              <a:rPr lang="de-DE" sz="1400" b="0" i="0" dirty="0">
                <a:effectLst/>
                <a:latin typeface="Daytona" panose="020B0604030500040204" pitchFamily="34" charset="0"/>
              </a:rPr>
              <a:t>Tones: C#‘/Db‘, D#‘/</a:t>
            </a:r>
            <a:r>
              <a:rPr lang="de-DE" sz="1400" b="0" i="0" dirty="0" err="1">
                <a:effectLst/>
                <a:latin typeface="Daytona" panose="020B0604030500040204" pitchFamily="34" charset="0"/>
              </a:rPr>
              <a:t>Eb</a:t>
            </a:r>
            <a:r>
              <a:rPr lang="de-DE" sz="1400" b="0" i="0" dirty="0">
                <a:effectLst/>
                <a:latin typeface="Daytona" panose="020B0604030500040204" pitchFamily="34" charset="0"/>
              </a:rPr>
              <a:t>‘, F#‘/</a:t>
            </a:r>
            <a:r>
              <a:rPr lang="de-DE" sz="1400" b="0" i="0" dirty="0" err="1">
                <a:effectLst/>
                <a:latin typeface="Daytona" panose="020B0604030500040204" pitchFamily="34" charset="0"/>
              </a:rPr>
              <a:t>Gb</a:t>
            </a:r>
            <a:r>
              <a:rPr lang="de-DE" sz="1400" b="0" i="0" dirty="0">
                <a:effectLst/>
                <a:latin typeface="Daytona" panose="020B0604030500040204" pitchFamily="34" charset="0"/>
              </a:rPr>
              <a:t>‘, G#‘/Ab‘, A#‘/</a:t>
            </a:r>
            <a:r>
              <a:rPr lang="de-DE" sz="1400" b="0" i="0" dirty="0" err="1">
                <a:effectLst/>
                <a:latin typeface="Daytona" panose="020B0604030500040204" pitchFamily="34" charset="0"/>
              </a:rPr>
              <a:t>Bb</a:t>
            </a:r>
            <a:r>
              <a:rPr lang="de-DE" sz="1400" b="0" i="0" dirty="0">
                <a:effectLst/>
                <a:latin typeface="Daytona" panose="020B0604030500040204" pitchFamily="34" charset="0"/>
              </a:rPr>
              <a:t>‘</a:t>
            </a:r>
            <a:endParaRPr lang="de-DE" sz="1400" dirty="0">
              <a:latin typeface="Daytona" panose="020B0604030500040204" pitchFamily="34" charset="0"/>
            </a:endParaRPr>
          </a:p>
        </p:txBody>
      </p:sp>
      <p:sp>
        <p:nvSpPr>
          <p:cNvPr id="16" name="Rechteck 15">
            <a:extLst>
              <a:ext uri="{FF2B5EF4-FFF2-40B4-BE49-F238E27FC236}">
                <a16:creationId xmlns:a16="http://schemas.microsoft.com/office/drawing/2014/main" id="{498645CC-C81B-15AD-01E3-76A9C8C3F302}"/>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69DA2FC9-D6DC-B695-E61D-A634691A6B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11" name="Inhaltsplatzhalter 10">
            <a:extLst>
              <a:ext uri="{FF2B5EF4-FFF2-40B4-BE49-F238E27FC236}">
                <a16:creationId xmlns:a16="http://schemas.microsoft.com/office/drawing/2014/main" id="{EF532AA6-7456-E4F1-964C-F9D1A1CC94F2}"/>
              </a:ext>
            </a:extLst>
          </p:cNvPr>
          <p:cNvPicPr>
            <a:picLocks noGrp="1" noChangeAspect="1"/>
          </p:cNvPicPr>
          <p:nvPr>
            <p:ph sz="quarter" idx="10"/>
          </p:nvPr>
        </p:nvPicPr>
        <p:blipFill>
          <a:blip r:embed="rId5" cstate="screen">
            <a:extLst>
              <a:ext uri="{28A0092B-C50C-407E-A947-70E740481C1C}">
                <a14:useLocalDpi xmlns:a14="http://schemas.microsoft.com/office/drawing/2010/main"/>
              </a:ext>
            </a:extLst>
          </a:blip>
          <a:stretch>
            <a:fillRect/>
          </a:stretch>
        </p:blipFill>
        <p:spPr>
          <a:xfrm>
            <a:off x="5465690" y="4199467"/>
            <a:ext cx="2335814" cy="1798208"/>
          </a:xfrm>
        </p:spPr>
      </p:pic>
      <p:sp>
        <p:nvSpPr>
          <p:cNvPr id="4" name="Textfeld 3">
            <a:extLst>
              <a:ext uri="{FF2B5EF4-FFF2-40B4-BE49-F238E27FC236}">
                <a16:creationId xmlns:a16="http://schemas.microsoft.com/office/drawing/2014/main" id="{92025A58-555A-3FF8-5B53-0433623CD94A}"/>
              </a:ext>
            </a:extLst>
          </p:cNvPr>
          <p:cNvSpPr txBox="1"/>
          <p:nvPr/>
        </p:nvSpPr>
        <p:spPr>
          <a:xfrm>
            <a:off x="5005547" y="1340339"/>
            <a:ext cx="3248298" cy="307777"/>
          </a:xfrm>
          <a:prstGeom prst="rect">
            <a:avLst/>
          </a:prstGeom>
          <a:noFill/>
        </p:spPr>
        <p:txBody>
          <a:bodyPr wrap="square" rtlCol="0">
            <a:spAutoFit/>
          </a:bodyPr>
          <a:lstStyle/>
          <a:p>
            <a:pPr algn="l">
              <a:spcAft>
                <a:spcPts val="1050"/>
              </a:spcAft>
            </a:pPr>
            <a:r>
              <a:rPr lang="de-DE" sz="1400" b="1" i="0" dirty="0">
                <a:effectLst/>
                <a:latin typeface="Daytona" panose="020B0604030500040204" pitchFamily="34" charset="0"/>
              </a:rPr>
              <a:t>Soundbellows® Bag (SB-BAG)</a:t>
            </a:r>
          </a:p>
        </p:txBody>
      </p:sp>
      <p:sp>
        <p:nvSpPr>
          <p:cNvPr id="7" name="Textfeld 6">
            <a:extLst>
              <a:ext uri="{FF2B5EF4-FFF2-40B4-BE49-F238E27FC236}">
                <a16:creationId xmlns:a16="http://schemas.microsoft.com/office/drawing/2014/main" id="{C89E4113-F8A4-7933-5C6F-53280CDDCABC}"/>
              </a:ext>
            </a:extLst>
          </p:cNvPr>
          <p:cNvSpPr txBox="1"/>
          <p:nvPr/>
        </p:nvSpPr>
        <p:spPr>
          <a:xfrm>
            <a:off x="4947073" y="3669007"/>
            <a:ext cx="3959383" cy="307777"/>
          </a:xfrm>
          <a:prstGeom prst="rect">
            <a:avLst/>
          </a:prstGeom>
          <a:noFill/>
        </p:spPr>
        <p:txBody>
          <a:bodyPr wrap="square" rtlCol="0">
            <a:spAutoFit/>
          </a:bodyPr>
          <a:lstStyle/>
          <a:p>
            <a:pPr algn="l">
              <a:spcAft>
                <a:spcPts val="1050"/>
              </a:spcAft>
            </a:pPr>
            <a:r>
              <a:rPr lang="en-US" sz="1400" b="1" i="0" dirty="0">
                <a:effectLst/>
                <a:latin typeface="Daytona" panose="020B0604030500040204" pitchFamily="34" charset="0"/>
              </a:rPr>
              <a:t>Soundbellows</a:t>
            </a:r>
            <a:r>
              <a:rPr lang="de-DE" sz="1400" b="1" i="0" dirty="0">
                <a:effectLst/>
                <a:latin typeface="Daytona" panose="020B0604030500040204" pitchFamily="34" charset="0"/>
              </a:rPr>
              <a:t> ®</a:t>
            </a:r>
            <a:r>
              <a:rPr lang="en-US" sz="1400" b="1" i="0" dirty="0">
                <a:effectLst/>
                <a:latin typeface="Daytona" panose="020B0604030500040204" pitchFamily="34" charset="0"/>
              </a:rPr>
              <a:t> Bar</a:t>
            </a:r>
            <a:endParaRPr lang="de-DE" sz="1400" dirty="0">
              <a:latin typeface="Daytona" panose="020B0604030500040204" pitchFamily="34" charset="0"/>
            </a:endParaRPr>
          </a:p>
        </p:txBody>
      </p:sp>
      <p:pic>
        <p:nvPicPr>
          <p:cNvPr id="9" name="Grafik 8">
            <a:extLst>
              <a:ext uri="{FF2B5EF4-FFF2-40B4-BE49-F238E27FC236}">
                <a16:creationId xmlns:a16="http://schemas.microsoft.com/office/drawing/2014/main" id="{24D4713D-CEA6-EEB7-AAD4-027F433E82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09606" y="1938471"/>
            <a:ext cx="1440180" cy="1440180"/>
          </a:xfrm>
          <a:prstGeom prst="rect">
            <a:avLst/>
          </a:prstGeom>
        </p:spPr>
      </p:pic>
    </p:spTree>
    <p:extLst>
      <p:ext uri="{BB962C8B-B14F-4D97-AF65-F5344CB8AC3E}">
        <p14:creationId xmlns:p14="http://schemas.microsoft.com/office/powerpoint/2010/main" val="405418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Farbigkeit, Schreibwaren, Kunst enthält.&#10;&#10;Automatisch generierte Beschreibung mit mittlerer Zuverlässigkeit">
            <a:extLst>
              <a:ext uri="{FF2B5EF4-FFF2-40B4-BE49-F238E27FC236}">
                <a16:creationId xmlns:a16="http://schemas.microsoft.com/office/drawing/2014/main" id="{BD66D2EC-2F74-74E1-2E1C-FBD95B86CB67}"/>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78540" y="1408890"/>
            <a:ext cx="4601532" cy="4481898"/>
          </a:xfrm>
        </p:spPr>
      </p:pic>
      <p:sp>
        <p:nvSpPr>
          <p:cNvPr id="6" name="Titel 5"/>
          <p:cNvSpPr>
            <a:spLocks noGrp="1"/>
          </p:cNvSpPr>
          <p:nvPr>
            <p:ph type="title"/>
          </p:nvPr>
        </p:nvSpPr>
        <p:spPr/>
        <p:txBody>
          <a:bodyPr>
            <a:normAutofit/>
          </a:bodyPr>
          <a:lstStyle/>
          <a:p>
            <a:endParaRPr lang="de-DE" dirty="0"/>
          </a:p>
        </p:txBody>
      </p:sp>
      <p:sp>
        <p:nvSpPr>
          <p:cNvPr id="11" name="Textfeld 10">
            <a:extLst>
              <a:ext uri="{FF2B5EF4-FFF2-40B4-BE49-F238E27FC236}">
                <a16:creationId xmlns:a16="http://schemas.microsoft.com/office/drawing/2014/main" id="{9A441BF7-21C7-4B65-8E7A-87B702840CFB}"/>
              </a:ext>
            </a:extLst>
          </p:cNvPr>
          <p:cNvSpPr txBox="1"/>
          <p:nvPr/>
        </p:nvSpPr>
        <p:spPr>
          <a:xfrm>
            <a:off x="4759167" y="2070289"/>
            <a:ext cx="4087557" cy="830997"/>
          </a:xfrm>
          <a:prstGeom prst="rect">
            <a:avLst/>
          </a:prstGeom>
          <a:noFill/>
        </p:spPr>
        <p:txBody>
          <a:bodyPr wrap="square" rtlCol="0">
            <a:spAutoFit/>
          </a:bodyPr>
          <a:lstStyle/>
          <a:p>
            <a:r>
              <a:rPr lang="de-DE" sz="4800" b="1" dirty="0">
                <a:solidFill>
                  <a:srgbClr val="C6142F"/>
                </a:solidFill>
                <a:latin typeface="Daytona" panose="020B0604030500040204" pitchFamily="34" charset="0"/>
              </a:rPr>
              <a:t>Welcome</a:t>
            </a:r>
            <a:r>
              <a:rPr lang="de-DE" sz="4800" b="1" dirty="0">
                <a:latin typeface="Daytona" panose="020B0604030500040204" pitchFamily="34" charset="0"/>
              </a:rPr>
              <a:t>!</a:t>
            </a:r>
          </a:p>
        </p:txBody>
      </p:sp>
      <p:sp>
        <p:nvSpPr>
          <p:cNvPr id="7" name="Textfeld 6">
            <a:extLst>
              <a:ext uri="{FF2B5EF4-FFF2-40B4-BE49-F238E27FC236}">
                <a16:creationId xmlns:a16="http://schemas.microsoft.com/office/drawing/2014/main" id="{47009AB3-91EC-432A-8C05-26B57BB86B62}"/>
              </a:ext>
            </a:extLst>
          </p:cNvPr>
          <p:cNvSpPr txBox="1"/>
          <p:nvPr/>
        </p:nvSpPr>
        <p:spPr>
          <a:xfrm>
            <a:off x="4759167" y="2901286"/>
            <a:ext cx="3981677"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Daytona" panose="020B0604030500040204" pitchFamily="34" charset="0"/>
              </a:rPr>
              <a:t>The origin and history of Soundbellows</a:t>
            </a:r>
          </a:p>
          <a:p>
            <a:pPr marL="285750" indent="-285750">
              <a:buFont typeface="Arial" panose="020B0604020202020204" pitchFamily="34" charset="0"/>
              <a:buChar char="•"/>
            </a:pPr>
            <a:r>
              <a:rPr lang="en-US" dirty="0">
                <a:latin typeface="Daytona" panose="020B0604030500040204" pitchFamily="34" charset="0"/>
              </a:rPr>
              <a:t>The most important features</a:t>
            </a:r>
          </a:p>
          <a:p>
            <a:pPr marL="285750" indent="-285750">
              <a:buFont typeface="Arial" panose="020B0604020202020204" pitchFamily="34" charset="0"/>
              <a:buChar char="•"/>
            </a:pPr>
            <a:r>
              <a:rPr lang="en-US" dirty="0">
                <a:latin typeface="Daytona" panose="020B0604030500040204" pitchFamily="34" charset="0"/>
              </a:rPr>
              <a:t>The Philosophy</a:t>
            </a:r>
          </a:p>
          <a:p>
            <a:pPr marL="285750" indent="-285750">
              <a:buFont typeface="Arial" panose="020B0604020202020204" pitchFamily="34" charset="0"/>
              <a:buChar char="•"/>
            </a:pPr>
            <a:r>
              <a:rPr lang="en-US" dirty="0">
                <a:latin typeface="Daytona" panose="020B0604030500040204" pitchFamily="34" charset="0"/>
              </a:rPr>
              <a:t>Tips on playing technique</a:t>
            </a:r>
          </a:p>
          <a:p>
            <a:pPr marL="285750" indent="-285750">
              <a:buFont typeface="Arial" panose="020B0604020202020204" pitchFamily="34" charset="0"/>
              <a:buChar char="•"/>
            </a:pPr>
            <a:r>
              <a:rPr lang="en-US" dirty="0">
                <a:latin typeface="Daytona" panose="020B0604030500040204" pitchFamily="34" charset="0"/>
              </a:rPr>
              <a:t>Inside the Bellows</a:t>
            </a:r>
          </a:p>
          <a:p>
            <a:pPr marL="285750" indent="-285750">
              <a:buFont typeface="Arial" panose="020B0604020202020204" pitchFamily="34" charset="0"/>
              <a:buChar char="•"/>
            </a:pPr>
            <a:r>
              <a:rPr lang="en-US" dirty="0">
                <a:latin typeface="Daytona" panose="020B0604030500040204" pitchFamily="34" charset="0"/>
              </a:rPr>
              <a:t>Structure of the Soundbellows Jumbos</a:t>
            </a:r>
          </a:p>
          <a:p>
            <a:pPr marL="285750" indent="-285750">
              <a:buFont typeface="Arial" panose="020B0604020202020204" pitchFamily="34" charset="0"/>
              <a:buChar char="•"/>
            </a:pPr>
            <a:r>
              <a:rPr lang="en-US" dirty="0">
                <a:latin typeface="Daytona" panose="020B0604030500040204" pitchFamily="34" charset="0"/>
              </a:rPr>
              <a:t>Soundbellows in use</a:t>
            </a:r>
          </a:p>
          <a:p>
            <a:pPr marL="285750" indent="-285750">
              <a:buFont typeface="Arial" panose="020B0604020202020204" pitchFamily="34" charset="0"/>
              <a:buChar char="•"/>
            </a:pPr>
            <a:r>
              <a:rPr lang="en-US" dirty="0">
                <a:latin typeface="Daytona" panose="020B0604030500040204" pitchFamily="34" charset="0"/>
              </a:rPr>
              <a:t>The product range</a:t>
            </a:r>
          </a:p>
        </p:txBody>
      </p:sp>
      <p:sp>
        <p:nvSpPr>
          <p:cNvPr id="8" name="Rechteck 7">
            <a:extLst>
              <a:ext uri="{FF2B5EF4-FFF2-40B4-BE49-F238E27FC236}">
                <a16:creationId xmlns:a16="http://schemas.microsoft.com/office/drawing/2014/main" id="{B08183AE-CAD5-4EC7-8816-FDE9843AB174}"/>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2D5DCCA7-C7CC-466E-9BB0-4D2AD882BD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91385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a:t>The Origin and </a:t>
            </a:r>
            <a:r>
              <a:rPr lang="de-DE" dirty="0" err="1"/>
              <a:t>the</a:t>
            </a:r>
            <a:r>
              <a:rPr lang="de-DE" dirty="0"/>
              <a:t> </a:t>
            </a:r>
            <a:r>
              <a:rPr lang="de-DE" dirty="0" err="1"/>
              <a:t>History</a:t>
            </a:r>
            <a:endParaRPr lang="de-DE" dirty="0"/>
          </a:p>
        </p:txBody>
      </p:sp>
      <p:sp>
        <p:nvSpPr>
          <p:cNvPr id="3" name="Inhaltsplatzhalter 2">
            <a:extLst>
              <a:ext uri="{FF2B5EF4-FFF2-40B4-BE49-F238E27FC236}">
                <a16:creationId xmlns:a16="http://schemas.microsoft.com/office/drawing/2014/main" id="{81EE0B06-C6F2-4558-9512-79170E43D1EB}"/>
              </a:ext>
            </a:extLst>
          </p:cNvPr>
          <p:cNvSpPr>
            <a:spLocks noGrp="1"/>
          </p:cNvSpPr>
          <p:nvPr>
            <p:ph sz="quarter" idx="10"/>
          </p:nvPr>
        </p:nvSpPr>
        <p:spPr/>
        <p:txBody>
          <a:bodyPr/>
          <a:lstStyle/>
          <a:p>
            <a:endParaRPr lang="de-DE" dirty="0"/>
          </a:p>
        </p:txBody>
      </p:sp>
      <p:pic>
        <p:nvPicPr>
          <p:cNvPr id="5" name="Grafik 4">
            <a:extLst>
              <a:ext uri="{FF2B5EF4-FFF2-40B4-BE49-F238E27FC236}">
                <a16:creationId xmlns:a16="http://schemas.microsoft.com/office/drawing/2014/main" id="{967124CF-B309-4595-9F62-48BA329617D5}"/>
              </a:ext>
            </a:extLst>
          </p:cNvPr>
          <p:cNvPicPr>
            <a:picLocks noChangeAspect="1"/>
          </p:cNvPicPr>
          <p:nvPr/>
        </p:nvPicPr>
        <p:blipFill>
          <a:blip r:embed="rId2"/>
          <a:stretch>
            <a:fillRect/>
          </a:stretch>
        </p:blipFill>
        <p:spPr>
          <a:xfrm>
            <a:off x="507228" y="1616862"/>
            <a:ext cx="4064772" cy="4077555"/>
          </a:xfrm>
          <a:prstGeom prst="rect">
            <a:avLst/>
          </a:prstGeom>
        </p:spPr>
      </p:pic>
      <p:sp>
        <p:nvSpPr>
          <p:cNvPr id="11" name="Textfeld 10">
            <a:extLst>
              <a:ext uri="{FF2B5EF4-FFF2-40B4-BE49-F238E27FC236}">
                <a16:creationId xmlns:a16="http://schemas.microsoft.com/office/drawing/2014/main" id="{9A441BF7-21C7-4B65-8E7A-87B702840CFB}"/>
              </a:ext>
            </a:extLst>
          </p:cNvPr>
          <p:cNvSpPr txBox="1"/>
          <p:nvPr/>
        </p:nvSpPr>
        <p:spPr>
          <a:xfrm>
            <a:off x="4397829" y="2790799"/>
            <a:ext cx="4242934" cy="1754326"/>
          </a:xfrm>
          <a:prstGeom prst="rect">
            <a:avLst/>
          </a:prstGeom>
          <a:noFill/>
        </p:spPr>
        <p:txBody>
          <a:bodyPr wrap="square" rtlCol="0">
            <a:spAutoFit/>
          </a:bodyPr>
          <a:lstStyle/>
          <a:p>
            <a:pPr algn="ctr"/>
            <a:r>
              <a:rPr lang="de-DE" sz="3600" b="1" dirty="0">
                <a:latin typeface="Daytona" panose="020B0604030500040204" pitchFamily="34" charset="0"/>
              </a:rPr>
              <a:t>THE </a:t>
            </a:r>
            <a:r>
              <a:rPr lang="de-DE" sz="3600" b="1" dirty="0">
                <a:solidFill>
                  <a:srgbClr val="333791"/>
                </a:solidFill>
                <a:latin typeface="Daytona" panose="020B0604030500040204" pitchFamily="34" charset="0"/>
              </a:rPr>
              <a:t>ORIGIN </a:t>
            </a:r>
          </a:p>
          <a:p>
            <a:pPr algn="ctr"/>
            <a:r>
              <a:rPr lang="de-DE" sz="3600" b="1" dirty="0">
                <a:latin typeface="Daytona" panose="020B0604030500040204" pitchFamily="34" charset="0"/>
              </a:rPr>
              <a:t>AND </a:t>
            </a:r>
          </a:p>
          <a:p>
            <a:pPr algn="ctr"/>
            <a:r>
              <a:rPr lang="de-DE" sz="3600" b="1" dirty="0">
                <a:latin typeface="Daytona" panose="020B0604030500040204" pitchFamily="34" charset="0"/>
              </a:rPr>
              <a:t>THE </a:t>
            </a:r>
            <a:r>
              <a:rPr lang="de-DE" sz="3600" b="1" dirty="0">
                <a:solidFill>
                  <a:srgbClr val="333791"/>
                </a:solidFill>
                <a:latin typeface="Daytona" panose="020B0604030500040204" pitchFamily="34" charset="0"/>
              </a:rPr>
              <a:t>HISTORY</a:t>
            </a:r>
          </a:p>
        </p:txBody>
      </p:sp>
      <p:sp>
        <p:nvSpPr>
          <p:cNvPr id="12" name="Textfeld 11">
            <a:extLst>
              <a:ext uri="{FF2B5EF4-FFF2-40B4-BE49-F238E27FC236}">
                <a16:creationId xmlns:a16="http://schemas.microsoft.com/office/drawing/2014/main" id="{71A6C401-8768-401F-8C11-33D9A8F5F8DB}"/>
              </a:ext>
            </a:extLst>
          </p:cNvPr>
          <p:cNvSpPr txBox="1"/>
          <p:nvPr/>
        </p:nvSpPr>
        <p:spPr>
          <a:xfrm>
            <a:off x="662664" y="2536351"/>
            <a:ext cx="896983" cy="646331"/>
          </a:xfrm>
          <a:prstGeom prst="rect">
            <a:avLst/>
          </a:prstGeom>
          <a:noFill/>
        </p:spPr>
        <p:txBody>
          <a:bodyPr wrap="square" rtlCol="0">
            <a:spAutoFit/>
          </a:bodyPr>
          <a:lstStyle/>
          <a:p>
            <a:r>
              <a:rPr lang="de-DE" sz="3600" b="1" dirty="0">
                <a:solidFill>
                  <a:srgbClr val="3D4142"/>
                </a:solidFill>
                <a:latin typeface="Daytona" panose="020B0604020202020204" pitchFamily="34" charset="0"/>
              </a:rPr>
              <a:t>#1</a:t>
            </a:r>
          </a:p>
        </p:txBody>
      </p:sp>
      <p:sp>
        <p:nvSpPr>
          <p:cNvPr id="7" name="Rechteck 6">
            <a:extLst>
              <a:ext uri="{FF2B5EF4-FFF2-40B4-BE49-F238E27FC236}">
                <a16:creationId xmlns:a16="http://schemas.microsoft.com/office/drawing/2014/main" id="{8BC3885C-5F97-4B68-9F18-A63A09172E00}"/>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D7CB8519-69CC-436B-B4D7-A39F82E4C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278908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a:t>The Origin and </a:t>
            </a:r>
            <a:r>
              <a:rPr lang="de-DE" dirty="0" err="1"/>
              <a:t>the</a:t>
            </a:r>
            <a:r>
              <a:rPr lang="de-DE" dirty="0"/>
              <a:t> </a:t>
            </a:r>
            <a:r>
              <a:rPr lang="de-DE" dirty="0" err="1"/>
              <a:t>History</a:t>
            </a:r>
            <a:endParaRPr lang="de-DE" dirty="0"/>
          </a:p>
        </p:txBody>
      </p:sp>
      <p:sp>
        <p:nvSpPr>
          <p:cNvPr id="3" name="Inhaltsplatzhalter 2">
            <a:extLst>
              <a:ext uri="{FF2B5EF4-FFF2-40B4-BE49-F238E27FC236}">
                <a16:creationId xmlns:a16="http://schemas.microsoft.com/office/drawing/2014/main" id="{81EE0B06-C6F2-4558-9512-79170E43D1EB}"/>
              </a:ext>
            </a:extLst>
          </p:cNvPr>
          <p:cNvSpPr>
            <a:spLocks noGrp="1"/>
          </p:cNvSpPr>
          <p:nvPr>
            <p:ph sz="quarter" idx="10"/>
          </p:nvPr>
        </p:nvSpPr>
        <p:spPr/>
        <p:txBody>
          <a:bodyPr/>
          <a:lstStyle/>
          <a:p>
            <a:endParaRPr lang="de-DE" dirty="0"/>
          </a:p>
        </p:txBody>
      </p:sp>
      <p:pic>
        <p:nvPicPr>
          <p:cNvPr id="7" name="Picture 2" descr="Bildergebnis für Boomwhackers">
            <a:extLst>
              <a:ext uri="{FF2B5EF4-FFF2-40B4-BE49-F238E27FC236}">
                <a16:creationId xmlns:a16="http://schemas.microsoft.com/office/drawing/2014/main" id="{F17E83F9-7B00-4E2D-9755-292C1D13E02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46653" y="4699676"/>
            <a:ext cx="2506102" cy="1578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ldergebnis für Tischglocken">
            <a:extLst>
              <a:ext uri="{FF2B5EF4-FFF2-40B4-BE49-F238E27FC236}">
                <a16:creationId xmlns:a16="http://schemas.microsoft.com/office/drawing/2014/main" id="{6E818C4F-16B9-49B0-9F52-C8FA9DF950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8157" y="3725353"/>
            <a:ext cx="1803251" cy="14743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ildergebnis für Tischglocken">
            <a:extLst>
              <a:ext uri="{FF2B5EF4-FFF2-40B4-BE49-F238E27FC236}">
                <a16:creationId xmlns:a16="http://schemas.microsoft.com/office/drawing/2014/main" id="{FCFBB09E-C926-4410-9F52-51E9D343F92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84921" y="1719150"/>
            <a:ext cx="1871175" cy="10588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Bildergebnis für Klangbausteine">
            <a:extLst>
              <a:ext uri="{FF2B5EF4-FFF2-40B4-BE49-F238E27FC236}">
                <a16:creationId xmlns:a16="http://schemas.microsoft.com/office/drawing/2014/main" id="{69767E08-46D7-4EC9-BB2D-ED494270F4C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6983" y="4782865"/>
            <a:ext cx="1806851" cy="13280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roma-Notes Student 8-Note Diatonic Handchimes Set - Buy Online - Belfield  Music">
            <a:extLst>
              <a:ext uri="{FF2B5EF4-FFF2-40B4-BE49-F238E27FC236}">
                <a16:creationId xmlns:a16="http://schemas.microsoft.com/office/drawing/2014/main" id="{77639546-10D4-44B9-A2EE-10F46C28E1C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52755" y="1270592"/>
            <a:ext cx="1753881" cy="1753881"/>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6C946EAC-B8ED-4AF4-A1BF-4B2BA16002EA}"/>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4EE21A21-32BD-4969-AF21-D0A770F315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
        <p:nvSpPr>
          <p:cNvPr id="4" name="Textfeld 3">
            <a:extLst>
              <a:ext uri="{FF2B5EF4-FFF2-40B4-BE49-F238E27FC236}">
                <a16:creationId xmlns:a16="http://schemas.microsoft.com/office/drawing/2014/main" id="{2F8AFAF7-C07C-0385-054E-663539E6F73D}"/>
              </a:ext>
            </a:extLst>
          </p:cNvPr>
          <p:cNvSpPr txBox="1"/>
          <p:nvPr/>
        </p:nvSpPr>
        <p:spPr>
          <a:xfrm>
            <a:off x="428319" y="1397897"/>
            <a:ext cx="3962928" cy="2585323"/>
          </a:xfrm>
          <a:custGeom>
            <a:avLst/>
            <a:gdLst>
              <a:gd name="connsiteX0" fmla="*/ 0 w 4577316"/>
              <a:gd name="connsiteY0" fmla="*/ 0 h 5016758"/>
              <a:gd name="connsiteX1" fmla="*/ 4577316 w 4577316"/>
              <a:gd name="connsiteY1" fmla="*/ 0 h 5016758"/>
              <a:gd name="connsiteX2" fmla="*/ 4577316 w 4577316"/>
              <a:gd name="connsiteY2" fmla="*/ 5016758 h 5016758"/>
              <a:gd name="connsiteX3" fmla="*/ 0 w 4577316"/>
              <a:gd name="connsiteY3" fmla="*/ 5016758 h 5016758"/>
              <a:gd name="connsiteX4" fmla="*/ 0 w 4577316"/>
              <a:gd name="connsiteY4" fmla="*/ 0 h 5016758"/>
              <a:gd name="connsiteX0" fmla="*/ 1180214 w 4577316"/>
              <a:gd name="connsiteY0" fmla="*/ 0 h 5038023"/>
              <a:gd name="connsiteX1" fmla="*/ 4577316 w 4577316"/>
              <a:gd name="connsiteY1" fmla="*/ 21265 h 5038023"/>
              <a:gd name="connsiteX2" fmla="*/ 4577316 w 4577316"/>
              <a:gd name="connsiteY2" fmla="*/ 5038023 h 5038023"/>
              <a:gd name="connsiteX3" fmla="*/ 0 w 4577316"/>
              <a:gd name="connsiteY3" fmla="*/ 5038023 h 5038023"/>
              <a:gd name="connsiteX4" fmla="*/ 1180214 w 4577316"/>
              <a:gd name="connsiteY4" fmla="*/ 0 h 5038023"/>
              <a:gd name="connsiteX0" fmla="*/ 1180214 w 4577316"/>
              <a:gd name="connsiteY0" fmla="*/ 0 h 5038023"/>
              <a:gd name="connsiteX1" fmla="*/ 4577316 w 4577316"/>
              <a:gd name="connsiteY1" fmla="*/ 21265 h 5038023"/>
              <a:gd name="connsiteX2" fmla="*/ 4577316 w 4577316"/>
              <a:gd name="connsiteY2" fmla="*/ 5038023 h 5038023"/>
              <a:gd name="connsiteX3" fmla="*/ 0 w 4577316"/>
              <a:gd name="connsiteY3" fmla="*/ 5038023 h 5038023"/>
              <a:gd name="connsiteX4" fmla="*/ 1180214 w 4577316"/>
              <a:gd name="connsiteY4" fmla="*/ 0 h 503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7316" h="5038023">
                <a:moveTo>
                  <a:pt x="1180214" y="0"/>
                </a:moveTo>
                <a:lnTo>
                  <a:pt x="4577316" y="21265"/>
                </a:lnTo>
                <a:lnTo>
                  <a:pt x="4577316" y="5038023"/>
                </a:lnTo>
                <a:lnTo>
                  <a:pt x="0" y="5038023"/>
                </a:lnTo>
                <a:cubicBezTo>
                  <a:pt x="393405" y="3358682"/>
                  <a:pt x="701749" y="2168439"/>
                  <a:pt x="1180214" y="0"/>
                </a:cubicBezTo>
                <a:close/>
              </a:path>
            </a:pathLst>
          </a:custGeom>
          <a:noFill/>
        </p:spPr>
        <p:txBody>
          <a:bodyPr wrap="square">
            <a:spAutoFit/>
          </a:bodyPr>
          <a:lstStyle/>
          <a:p>
            <a:pPr algn="just"/>
            <a:r>
              <a:rPr lang="de-DE" dirty="0">
                <a:latin typeface="Daytona" panose="020B0604030500040204" pitchFamily="34" charset="0"/>
              </a:rPr>
              <a:t>The </a:t>
            </a:r>
            <a:r>
              <a:rPr lang="de-DE" dirty="0" err="1">
                <a:latin typeface="Daytona" panose="020B0604030500040204" pitchFamily="34" charset="0"/>
              </a:rPr>
              <a:t>inventor</a:t>
            </a:r>
            <a:r>
              <a:rPr lang="de-DE" dirty="0">
                <a:latin typeface="Daytona" panose="020B0604030500040204" pitchFamily="34" charset="0"/>
              </a:rPr>
              <a:t>, Gert Balzer, </a:t>
            </a:r>
            <a:r>
              <a:rPr lang="de-DE" dirty="0" err="1">
                <a:latin typeface="Daytona" panose="020B0604030500040204" pitchFamily="34" charset="0"/>
              </a:rPr>
              <a:t>as</a:t>
            </a:r>
            <a:r>
              <a:rPr lang="de-DE" dirty="0">
                <a:latin typeface="Daytona" panose="020B0604030500040204" pitchFamily="34" charset="0"/>
              </a:rPr>
              <a:t> a </a:t>
            </a:r>
            <a:r>
              <a:rPr lang="de-DE" dirty="0" err="1">
                <a:latin typeface="Daytona" panose="020B0604030500040204" pitchFamily="34" charset="0"/>
              </a:rPr>
              <a:t>teacher</a:t>
            </a:r>
            <a:r>
              <a:rPr lang="de-DE" dirty="0">
                <a:latin typeface="Daytona" panose="020B0604030500040204" pitchFamily="34" charset="0"/>
              </a:rPr>
              <a:t>, </a:t>
            </a:r>
            <a:r>
              <a:rPr lang="de-DE" dirty="0" err="1">
                <a:latin typeface="Daytona" panose="020B0604030500040204" pitchFamily="34" charset="0"/>
              </a:rPr>
              <a:t>trainer</a:t>
            </a:r>
            <a:r>
              <a:rPr lang="de-DE" dirty="0">
                <a:latin typeface="Daytona" panose="020B0604030500040204" pitchFamily="34" charset="0"/>
              </a:rPr>
              <a:t> and </a:t>
            </a:r>
            <a:r>
              <a:rPr lang="de-DE" dirty="0" err="1">
                <a:latin typeface="Daytona" panose="020B0604030500040204" pitchFamily="34" charset="0"/>
              </a:rPr>
              <a:t>now</a:t>
            </a:r>
            <a:r>
              <a:rPr lang="de-DE" dirty="0">
                <a:latin typeface="Daytona" panose="020B0604030500040204" pitchFamily="34" charset="0"/>
              </a:rPr>
              <a:t> </a:t>
            </a:r>
            <a:r>
              <a:rPr lang="de-DE" dirty="0" err="1">
                <a:latin typeface="Daytona" panose="020B0604030500040204" pitchFamily="34" charset="0"/>
              </a:rPr>
              <a:t>managing</a:t>
            </a:r>
            <a:r>
              <a:rPr lang="de-DE" dirty="0">
                <a:latin typeface="Daytona" panose="020B0604030500040204" pitchFamily="34" charset="0"/>
              </a:rPr>
              <a:t> </a:t>
            </a:r>
            <a:r>
              <a:rPr lang="de-DE" dirty="0" err="1">
                <a:latin typeface="Daytona" panose="020B0604030500040204" pitchFamily="34" charset="0"/>
              </a:rPr>
              <a:t>director</a:t>
            </a:r>
            <a:r>
              <a:rPr lang="de-DE" dirty="0">
                <a:latin typeface="Daytona" panose="020B0604030500040204" pitchFamily="34" charset="0"/>
              </a:rPr>
              <a:t> </a:t>
            </a:r>
            <a:r>
              <a:rPr lang="de-DE" dirty="0" err="1">
                <a:latin typeface="Daytona" panose="020B0604030500040204" pitchFamily="34" charset="0"/>
              </a:rPr>
              <a:t>of</a:t>
            </a:r>
            <a:r>
              <a:rPr lang="de-DE" dirty="0">
                <a:latin typeface="Daytona" panose="020B0604030500040204" pitchFamily="34" charset="0"/>
              </a:rPr>
              <a:t> </a:t>
            </a:r>
            <a:r>
              <a:rPr lang="de-DE" dirty="0" err="1">
                <a:latin typeface="Daytona" panose="020B0604030500040204" pitchFamily="34" charset="0"/>
              </a:rPr>
              <a:t>the</a:t>
            </a:r>
            <a:r>
              <a:rPr lang="de-DE" dirty="0">
                <a:latin typeface="Daytona" panose="020B0604030500040204" pitchFamily="34" charset="0"/>
              </a:rPr>
              <a:t> Music Institute </a:t>
            </a:r>
            <a:r>
              <a:rPr lang="de-DE" dirty="0" err="1">
                <a:latin typeface="Daytona" panose="020B0604030500040204" pitchFamily="34" charset="0"/>
              </a:rPr>
              <a:t>of</a:t>
            </a:r>
            <a:r>
              <a:rPr lang="de-DE" dirty="0">
                <a:latin typeface="Daytona" panose="020B0604030500040204" pitchFamily="34" charset="0"/>
              </a:rPr>
              <a:t> </a:t>
            </a:r>
            <a:r>
              <a:rPr lang="de-DE" dirty="0" err="1">
                <a:latin typeface="Daytona" panose="020B0604030500040204" pitchFamily="34" charset="0"/>
              </a:rPr>
              <a:t>the</a:t>
            </a:r>
            <a:r>
              <a:rPr lang="de-DE" dirty="0">
                <a:latin typeface="Daytona" panose="020B0604030500040204" pitchFamily="34" charset="0"/>
              </a:rPr>
              <a:t> University </a:t>
            </a:r>
            <a:r>
              <a:rPr lang="de-DE" dirty="0" err="1">
                <a:latin typeface="Daytona" panose="020B0604030500040204" pitchFamily="34" charset="0"/>
              </a:rPr>
              <a:t>of</a:t>
            </a:r>
            <a:r>
              <a:rPr lang="de-DE" dirty="0">
                <a:latin typeface="Daytona" panose="020B0604030500040204" pitchFamily="34" charset="0"/>
              </a:rPr>
              <a:t> Education in Freiburg (Germany), </a:t>
            </a:r>
            <a:r>
              <a:rPr lang="de-DE" dirty="0" err="1">
                <a:latin typeface="Daytona" panose="020B0604030500040204" pitchFamily="34" charset="0"/>
              </a:rPr>
              <a:t>has</a:t>
            </a:r>
            <a:r>
              <a:rPr lang="de-DE" dirty="0">
                <a:latin typeface="Daytona" panose="020B0604030500040204" pitchFamily="34" charset="0"/>
              </a:rPr>
              <a:t> </a:t>
            </a:r>
            <a:r>
              <a:rPr lang="de-DE" dirty="0" err="1">
                <a:latin typeface="Daytona" panose="020B0604030500040204" pitchFamily="34" charset="0"/>
              </a:rPr>
              <a:t>always</a:t>
            </a:r>
            <a:r>
              <a:rPr lang="de-DE" dirty="0">
                <a:latin typeface="Daytona" panose="020B0604030500040204" pitchFamily="34" charset="0"/>
              </a:rPr>
              <a:t> </a:t>
            </a:r>
            <a:r>
              <a:rPr lang="de-DE" dirty="0" err="1">
                <a:latin typeface="Daytona" panose="020B0604030500040204" pitchFamily="34" charset="0"/>
              </a:rPr>
              <a:t>been</a:t>
            </a:r>
            <a:r>
              <a:rPr lang="de-DE" dirty="0">
                <a:latin typeface="Daytona" panose="020B0604030500040204" pitchFamily="34" charset="0"/>
              </a:rPr>
              <a:t> </a:t>
            </a:r>
            <a:r>
              <a:rPr lang="de-DE" dirty="0" err="1">
                <a:latin typeface="Daytona" panose="020B0604030500040204" pitchFamily="34" charset="0"/>
              </a:rPr>
              <a:t>impressed</a:t>
            </a:r>
            <a:r>
              <a:rPr lang="de-DE" dirty="0">
                <a:latin typeface="Daytona" panose="020B0604030500040204" pitchFamily="34" charset="0"/>
              </a:rPr>
              <a:t> </a:t>
            </a:r>
            <a:r>
              <a:rPr lang="de-DE" dirty="0" err="1">
                <a:latin typeface="Daytona" panose="020B0604030500040204" pitchFamily="34" charset="0"/>
              </a:rPr>
              <a:t>by</a:t>
            </a:r>
            <a:r>
              <a:rPr lang="de-DE" dirty="0">
                <a:latin typeface="Daytona" panose="020B0604030500040204" pitchFamily="34" charset="0"/>
              </a:rPr>
              <a:t> </a:t>
            </a:r>
            <a:r>
              <a:rPr lang="de-DE" dirty="0" err="1">
                <a:latin typeface="Daytona" panose="020B0604030500040204" pitchFamily="34" charset="0"/>
              </a:rPr>
              <a:t>the</a:t>
            </a:r>
            <a:r>
              <a:rPr lang="de-DE" dirty="0">
                <a:latin typeface="Daytona" panose="020B0604030500040204" pitchFamily="34" charset="0"/>
              </a:rPr>
              <a:t> </a:t>
            </a:r>
            <a:r>
              <a:rPr lang="de-DE" dirty="0" err="1">
                <a:latin typeface="Daytona" panose="020B0604030500040204" pitchFamily="34" charset="0"/>
              </a:rPr>
              <a:t>enormous</a:t>
            </a:r>
            <a:r>
              <a:rPr lang="de-DE" dirty="0">
                <a:latin typeface="Daytona" panose="020B0604030500040204" pitchFamily="34" charset="0"/>
              </a:rPr>
              <a:t> </a:t>
            </a:r>
            <a:r>
              <a:rPr lang="de-DE" dirty="0" err="1">
                <a:latin typeface="Daytona" panose="020B0604030500040204" pitchFamily="34" charset="0"/>
              </a:rPr>
              <a:t>music</a:t>
            </a:r>
            <a:r>
              <a:rPr lang="de-DE" dirty="0">
                <a:latin typeface="Daytona" panose="020B0604030500040204" pitchFamily="34" charset="0"/>
              </a:rPr>
              <a:t> </a:t>
            </a:r>
            <a:r>
              <a:rPr lang="de-DE" dirty="0" err="1">
                <a:latin typeface="Daytona" panose="020B0604030500040204" pitchFamily="34" charset="0"/>
              </a:rPr>
              <a:t>education</a:t>
            </a:r>
            <a:r>
              <a:rPr lang="de-DE" dirty="0">
                <a:latin typeface="Daytona" panose="020B0604030500040204" pitchFamily="34" charset="0"/>
              </a:rPr>
              <a:t> potential </a:t>
            </a:r>
            <a:r>
              <a:rPr lang="de-DE" dirty="0" err="1">
                <a:latin typeface="Daytona" panose="020B0604030500040204" pitchFamily="34" charset="0"/>
              </a:rPr>
              <a:t>of</a:t>
            </a:r>
            <a:r>
              <a:rPr lang="de-DE" dirty="0">
                <a:latin typeface="Daytona" panose="020B0604030500040204" pitchFamily="34" charset="0"/>
              </a:rPr>
              <a:t> </a:t>
            </a:r>
            <a:r>
              <a:rPr lang="de-DE" dirty="0" err="1">
                <a:latin typeface="Daytona" panose="020B0604030500040204" pitchFamily="34" charset="0"/>
              </a:rPr>
              <a:t>color</a:t>
            </a:r>
            <a:r>
              <a:rPr lang="de-DE" dirty="0">
                <a:latin typeface="Daytona" panose="020B0604030500040204" pitchFamily="34" charset="0"/>
              </a:rPr>
              <a:t> </a:t>
            </a:r>
            <a:r>
              <a:rPr lang="de-DE" dirty="0" err="1">
                <a:latin typeface="Daytona" panose="020B0604030500040204" pitchFamily="34" charset="0"/>
              </a:rPr>
              <a:t>coding</a:t>
            </a:r>
            <a:r>
              <a:rPr lang="de-DE" dirty="0">
                <a:latin typeface="Daytona" panose="020B0604030500040204" pitchFamily="34" charset="0"/>
              </a:rPr>
              <a:t> and single-note </a:t>
            </a:r>
            <a:r>
              <a:rPr lang="de-DE" dirty="0" err="1">
                <a:latin typeface="Daytona" panose="020B0604030500040204" pitchFamily="34" charset="0"/>
              </a:rPr>
              <a:t>instruments</a:t>
            </a:r>
            <a:r>
              <a:rPr lang="de-DE" dirty="0">
                <a:latin typeface="Daytona" panose="020B0604030500040204" pitchFamily="34" charset="0"/>
              </a:rPr>
              <a:t>.</a:t>
            </a:r>
          </a:p>
        </p:txBody>
      </p:sp>
      <p:sp>
        <p:nvSpPr>
          <p:cNvPr id="5" name="Textfeld 4">
            <a:extLst>
              <a:ext uri="{FF2B5EF4-FFF2-40B4-BE49-F238E27FC236}">
                <a16:creationId xmlns:a16="http://schemas.microsoft.com/office/drawing/2014/main" id="{6C651D4B-3000-B884-8424-D46B3A3CD80A}"/>
              </a:ext>
            </a:extLst>
          </p:cNvPr>
          <p:cNvSpPr txBox="1"/>
          <p:nvPr/>
        </p:nvSpPr>
        <p:spPr>
          <a:xfrm>
            <a:off x="4752755" y="3130016"/>
            <a:ext cx="3962928" cy="3139321"/>
          </a:xfrm>
          <a:custGeom>
            <a:avLst/>
            <a:gdLst>
              <a:gd name="connsiteX0" fmla="*/ 0 w 4577316"/>
              <a:gd name="connsiteY0" fmla="*/ 0 h 5016758"/>
              <a:gd name="connsiteX1" fmla="*/ 4577316 w 4577316"/>
              <a:gd name="connsiteY1" fmla="*/ 0 h 5016758"/>
              <a:gd name="connsiteX2" fmla="*/ 4577316 w 4577316"/>
              <a:gd name="connsiteY2" fmla="*/ 5016758 h 5016758"/>
              <a:gd name="connsiteX3" fmla="*/ 0 w 4577316"/>
              <a:gd name="connsiteY3" fmla="*/ 5016758 h 5016758"/>
              <a:gd name="connsiteX4" fmla="*/ 0 w 4577316"/>
              <a:gd name="connsiteY4" fmla="*/ 0 h 5016758"/>
              <a:gd name="connsiteX0" fmla="*/ 1180214 w 4577316"/>
              <a:gd name="connsiteY0" fmla="*/ 0 h 5038023"/>
              <a:gd name="connsiteX1" fmla="*/ 4577316 w 4577316"/>
              <a:gd name="connsiteY1" fmla="*/ 21265 h 5038023"/>
              <a:gd name="connsiteX2" fmla="*/ 4577316 w 4577316"/>
              <a:gd name="connsiteY2" fmla="*/ 5038023 h 5038023"/>
              <a:gd name="connsiteX3" fmla="*/ 0 w 4577316"/>
              <a:gd name="connsiteY3" fmla="*/ 5038023 h 5038023"/>
              <a:gd name="connsiteX4" fmla="*/ 1180214 w 4577316"/>
              <a:gd name="connsiteY4" fmla="*/ 0 h 5038023"/>
              <a:gd name="connsiteX0" fmla="*/ 1180214 w 4577316"/>
              <a:gd name="connsiteY0" fmla="*/ 0 h 5038023"/>
              <a:gd name="connsiteX1" fmla="*/ 4577316 w 4577316"/>
              <a:gd name="connsiteY1" fmla="*/ 21265 h 5038023"/>
              <a:gd name="connsiteX2" fmla="*/ 4577316 w 4577316"/>
              <a:gd name="connsiteY2" fmla="*/ 5038023 h 5038023"/>
              <a:gd name="connsiteX3" fmla="*/ 0 w 4577316"/>
              <a:gd name="connsiteY3" fmla="*/ 5038023 h 5038023"/>
              <a:gd name="connsiteX4" fmla="*/ 1180214 w 4577316"/>
              <a:gd name="connsiteY4" fmla="*/ 0 h 503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7316" h="5038023">
                <a:moveTo>
                  <a:pt x="1180214" y="0"/>
                </a:moveTo>
                <a:lnTo>
                  <a:pt x="4577316" y="21265"/>
                </a:lnTo>
                <a:lnTo>
                  <a:pt x="4577316" y="5038023"/>
                </a:lnTo>
                <a:lnTo>
                  <a:pt x="0" y="5038023"/>
                </a:lnTo>
                <a:cubicBezTo>
                  <a:pt x="393405" y="3358682"/>
                  <a:pt x="701749" y="2168439"/>
                  <a:pt x="1180214" y="0"/>
                </a:cubicBezTo>
                <a:close/>
              </a:path>
            </a:pathLst>
          </a:custGeom>
          <a:noFill/>
        </p:spPr>
        <p:txBody>
          <a:bodyPr wrap="square">
            <a:spAutoFit/>
          </a:bodyPr>
          <a:lstStyle/>
          <a:p>
            <a:pPr algn="just"/>
            <a:r>
              <a:rPr lang="de-DE" dirty="0" err="1">
                <a:latin typeface="Daytona" panose="020B0604030500040204" pitchFamily="34" charset="0"/>
              </a:rPr>
              <a:t>Precisely</a:t>
            </a:r>
            <a:r>
              <a:rPr lang="de-DE" dirty="0">
                <a:latin typeface="Daytona" panose="020B0604030500040204" pitchFamily="34" charset="0"/>
              </a:rPr>
              <a:t> </a:t>
            </a:r>
            <a:r>
              <a:rPr lang="de-DE" dirty="0" err="1">
                <a:latin typeface="Daytona" panose="020B0604030500040204" pitchFamily="34" charset="0"/>
              </a:rPr>
              <a:t>because</a:t>
            </a:r>
            <a:r>
              <a:rPr lang="de-DE" dirty="0">
                <a:latin typeface="Daytona" panose="020B0604030500040204" pitchFamily="34" charset="0"/>
              </a:rPr>
              <a:t> </a:t>
            </a:r>
            <a:r>
              <a:rPr lang="de-DE" dirty="0" err="1">
                <a:latin typeface="Daytona" panose="020B0604030500040204" pitchFamily="34" charset="0"/>
              </a:rPr>
              <a:t>the</a:t>
            </a:r>
            <a:r>
              <a:rPr lang="de-DE" dirty="0">
                <a:latin typeface="Daytona" panose="020B0604030500040204" pitchFamily="34" charset="0"/>
              </a:rPr>
              <a:t> </a:t>
            </a:r>
            <a:r>
              <a:rPr lang="de-DE" dirty="0" err="1">
                <a:latin typeface="Daytona" panose="020B0604030500040204" pitchFamily="34" charset="0"/>
              </a:rPr>
              <a:t>colorful</a:t>
            </a:r>
            <a:r>
              <a:rPr lang="de-DE" dirty="0">
                <a:latin typeface="Daytona" panose="020B0604030500040204" pitchFamily="34" charset="0"/>
              </a:rPr>
              <a:t> </a:t>
            </a:r>
            <a:r>
              <a:rPr lang="de-DE" dirty="0" err="1">
                <a:latin typeface="Daytona" panose="020B0604030500040204" pitchFamily="34" charset="0"/>
              </a:rPr>
              <a:t>approach</a:t>
            </a:r>
            <a:r>
              <a:rPr lang="de-DE" dirty="0">
                <a:latin typeface="Daytona" panose="020B0604030500040204" pitchFamily="34" charset="0"/>
              </a:rPr>
              <a:t> </a:t>
            </a:r>
            <a:r>
              <a:rPr lang="de-DE" dirty="0" err="1">
                <a:latin typeface="Daytona" panose="020B0604030500040204" pitchFamily="34" charset="0"/>
              </a:rPr>
              <a:t>of</a:t>
            </a:r>
            <a:r>
              <a:rPr lang="de-DE" dirty="0">
                <a:latin typeface="Daytona" panose="020B0604030500040204" pitchFamily="34" charset="0"/>
              </a:rPr>
              <a:t> </a:t>
            </a:r>
            <a:r>
              <a:rPr lang="de-DE" dirty="0" err="1">
                <a:latin typeface="Daytona" panose="020B0604030500040204" pitchFamily="34" charset="0"/>
              </a:rPr>
              <a:t>the</a:t>
            </a:r>
            <a:r>
              <a:rPr lang="de-DE" dirty="0">
                <a:latin typeface="Daytona" panose="020B0604030500040204" pitchFamily="34" charset="0"/>
              </a:rPr>
              <a:t> </a:t>
            </a:r>
            <a:r>
              <a:rPr lang="de-DE" dirty="0" err="1">
                <a:latin typeface="Daytona" panose="020B0604030500040204" pitchFamily="34" charset="0"/>
              </a:rPr>
              <a:t>colorful</a:t>
            </a:r>
            <a:r>
              <a:rPr lang="de-DE" dirty="0">
                <a:latin typeface="Daytona" panose="020B0604030500040204" pitchFamily="34" charset="0"/>
              </a:rPr>
              <a:t> </a:t>
            </a:r>
            <a:r>
              <a:rPr lang="de-DE" dirty="0" err="1">
                <a:latin typeface="Daytona" panose="020B0604030500040204" pitchFamily="34" charset="0"/>
              </a:rPr>
              <a:t>instrumentarium</a:t>
            </a:r>
            <a:r>
              <a:rPr lang="de-DE" dirty="0">
                <a:latin typeface="Daytona" panose="020B0604030500040204" pitchFamily="34" charset="0"/>
              </a:rPr>
              <a:t> </a:t>
            </a:r>
            <a:r>
              <a:rPr lang="de-DE" dirty="0" err="1">
                <a:latin typeface="Daytona" panose="020B0604030500040204" pitchFamily="34" charset="0"/>
              </a:rPr>
              <a:t>is</a:t>
            </a:r>
            <a:r>
              <a:rPr lang="de-DE" dirty="0">
                <a:latin typeface="Daytona" panose="020B0604030500040204" pitchFamily="34" charset="0"/>
              </a:rPr>
              <a:t> </a:t>
            </a:r>
            <a:r>
              <a:rPr lang="de-DE" dirty="0" err="1">
                <a:latin typeface="Daytona" panose="020B0604030500040204" pitchFamily="34" charset="0"/>
              </a:rPr>
              <a:t>becoming</a:t>
            </a:r>
            <a:r>
              <a:rPr lang="de-DE" dirty="0">
                <a:latin typeface="Daytona" panose="020B0604030500040204" pitchFamily="34" charset="0"/>
              </a:rPr>
              <a:t> </a:t>
            </a:r>
            <a:r>
              <a:rPr lang="de-DE" dirty="0" err="1">
                <a:latin typeface="Daytona" panose="020B0604030500040204" pitchFamily="34" charset="0"/>
              </a:rPr>
              <a:t>more</a:t>
            </a:r>
            <a:r>
              <a:rPr lang="de-DE" dirty="0">
                <a:latin typeface="Daytona" panose="020B0604030500040204" pitchFamily="34" charset="0"/>
              </a:rPr>
              <a:t> and </a:t>
            </a:r>
            <a:r>
              <a:rPr lang="de-DE" dirty="0" err="1">
                <a:latin typeface="Daytona" panose="020B0604030500040204" pitchFamily="34" charset="0"/>
              </a:rPr>
              <a:t>more</a:t>
            </a:r>
            <a:r>
              <a:rPr lang="de-DE" dirty="0">
                <a:latin typeface="Daytona" panose="020B0604030500040204" pitchFamily="34" charset="0"/>
              </a:rPr>
              <a:t> </a:t>
            </a:r>
            <a:r>
              <a:rPr lang="de-DE" dirty="0" err="1">
                <a:latin typeface="Daytona" panose="020B0604030500040204" pitchFamily="34" charset="0"/>
              </a:rPr>
              <a:t>popular</a:t>
            </a:r>
            <a:r>
              <a:rPr lang="de-DE" dirty="0">
                <a:latin typeface="Daytona" panose="020B0604030500040204" pitchFamily="34" charset="0"/>
              </a:rPr>
              <a:t> in </a:t>
            </a:r>
            <a:r>
              <a:rPr lang="de-DE" dirty="0" err="1">
                <a:latin typeface="Daytona" panose="020B0604030500040204" pitchFamily="34" charset="0"/>
              </a:rPr>
              <a:t>musicology</a:t>
            </a:r>
            <a:r>
              <a:rPr lang="de-DE" dirty="0">
                <a:latin typeface="Daytona" panose="020B0604030500040204" pitchFamily="34" charset="0"/>
              </a:rPr>
              <a:t> and </a:t>
            </a:r>
            <a:r>
              <a:rPr lang="de-DE" dirty="0" err="1">
                <a:latin typeface="Daytona" panose="020B0604030500040204" pitchFamily="34" charset="0"/>
              </a:rPr>
              <a:t>music</a:t>
            </a:r>
            <a:r>
              <a:rPr lang="de-DE" dirty="0">
                <a:latin typeface="Daytona" panose="020B0604030500040204" pitchFamily="34" charset="0"/>
              </a:rPr>
              <a:t> </a:t>
            </a:r>
            <a:r>
              <a:rPr lang="de-DE" dirty="0" err="1">
                <a:latin typeface="Daytona" panose="020B0604030500040204" pitchFamily="34" charset="0"/>
              </a:rPr>
              <a:t>didactics</a:t>
            </a:r>
            <a:r>
              <a:rPr lang="de-DE" dirty="0">
                <a:latin typeface="Daytona" panose="020B0604030500040204" pitchFamily="34" charset="0"/>
              </a:rPr>
              <a:t>, he </a:t>
            </a:r>
            <a:r>
              <a:rPr lang="de-DE" dirty="0" err="1">
                <a:latin typeface="Daytona" panose="020B0604030500040204" pitchFamily="34" charset="0"/>
              </a:rPr>
              <a:t>felt</a:t>
            </a:r>
            <a:r>
              <a:rPr lang="de-DE" dirty="0">
                <a:latin typeface="Daytona" panose="020B0604030500040204" pitchFamily="34" charset="0"/>
              </a:rPr>
              <a:t> </a:t>
            </a:r>
            <a:r>
              <a:rPr lang="de-DE" dirty="0" err="1">
                <a:latin typeface="Daytona" panose="020B0604030500040204" pitchFamily="34" charset="0"/>
              </a:rPr>
              <a:t>the</a:t>
            </a:r>
            <a:r>
              <a:rPr lang="de-DE" dirty="0">
                <a:latin typeface="Daytona" panose="020B0604030500040204" pitchFamily="34" charset="0"/>
              </a:rPr>
              <a:t> </a:t>
            </a:r>
            <a:r>
              <a:rPr lang="de-DE" dirty="0" err="1">
                <a:latin typeface="Daytona" panose="020B0604030500040204" pitchFamily="34" charset="0"/>
              </a:rPr>
              <a:t>need</a:t>
            </a:r>
            <a:r>
              <a:rPr lang="de-DE" dirty="0">
                <a:latin typeface="Daytona" panose="020B0604030500040204" pitchFamily="34" charset="0"/>
              </a:rPr>
              <a:t> </a:t>
            </a:r>
            <a:r>
              <a:rPr lang="de-DE" dirty="0" err="1">
                <a:latin typeface="Daytona" panose="020B0604030500040204" pitchFamily="34" charset="0"/>
              </a:rPr>
              <a:t>to</a:t>
            </a:r>
            <a:r>
              <a:rPr lang="de-DE" dirty="0">
                <a:latin typeface="Daytona" panose="020B0604030500040204" pitchFamily="34" charset="0"/>
              </a:rPr>
              <a:t> </a:t>
            </a:r>
            <a:r>
              <a:rPr lang="de-DE" dirty="0" err="1">
                <a:latin typeface="Daytona" panose="020B0604030500040204" pitchFamily="34" charset="0"/>
              </a:rPr>
              <a:t>develop</a:t>
            </a:r>
            <a:r>
              <a:rPr lang="de-DE" dirty="0">
                <a:latin typeface="Daytona" panose="020B0604030500040204" pitchFamily="34" charset="0"/>
              </a:rPr>
              <a:t> a color-</a:t>
            </a:r>
            <a:r>
              <a:rPr lang="de-DE" dirty="0" err="1">
                <a:latin typeface="Daytona" panose="020B0604030500040204" pitchFamily="34" charset="0"/>
              </a:rPr>
              <a:t>coded</a:t>
            </a:r>
            <a:r>
              <a:rPr lang="de-DE" dirty="0">
                <a:latin typeface="Daytona" panose="020B0604030500040204" pitchFamily="34" charset="0"/>
              </a:rPr>
              <a:t> single-tone </a:t>
            </a:r>
            <a:r>
              <a:rPr lang="de-DE" dirty="0" err="1">
                <a:latin typeface="Daytona" panose="020B0604030500040204" pitchFamily="34" charset="0"/>
              </a:rPr>
              <a:t>instrument</a:t>
            </a:r>
            <a:r>
              <a:rPr lang="de-DE" dirty="0">
                <a:latin typeface="Daytona" panose="020B0604030500040204" pitchFamily="34" charset="0"/>
              </a:rPr>
              <a:t> </a:t>
            </a:r>
            <a:r>
              <a:rPr lang="de-DE" dirty="0" err="1">
                <a:latin typeface="Daytona" panose="020B0604030500040204" pitchFamily="34" charset="0"/>
              </a:rPr>
              <a:t>that</a:t>
            </a:r>
            <a:r>
              <a:rPr lang="de-DE" dirty="0">
                <a:latin typeface="Daytona" panose="020B0604030500040204" pitchFamily="34" charset="0"/>
              </a:rPr>
              <a:t>, </a:t>
            </a:r>
            <a:r>
              <a:rPr lang="de-DE" dirty="0" err="1">
                <a:latin typeface="Daytona" panose="020B0604030500040204" pitchFamily="34" charset="0"/>
              </a:rPr>
              <a:t>above</a:t>
            </a:r>
            <a:r>
              <a:rPr lang="de-DE" dirty="0">
                <a:latin typeface="Daytona" panose="020B0604030500040204" pitchFamily="34" charset="0"/>
              </a:rPr>
              <a:t> all, </a:t>
            </a:r>
            <a:r>
              <a:rPr lang="de-DE" dirty="0" err="1">
                <a:latin typeface="Daytona" panose="020B0604030500040204" pitchFamily="34" charset="0"/>
              </a:rPr>
              <a:t>perfects</a:t>
            </a:r>
            <a:r>
              <a:rPr lang="de-DE" dirty="0">
                <a:latin typeface="Daytona" panose="020B0604030500040204" pitchFamily="34" charset="0"/>
              </a:rPr>
              <a:t> intuitive and </a:t>
            </a:r>
            <a:r>
              <a:rPr lang="de-DE" dirty="0" err="1">
                <a:latin typeface="Daytona" panose="020B0604030500040204" pitchFamily="34" charset="0"/>
              </a:rPr>
              <a:t>barrier-free</a:t>
            </a:r>
            <a:r>
              <a:rPr lang="de-DE" dirty="0">
                <a:latin typeface="Daytona" panose="020B0604030500040204" pitchFamily="34" charset="0"/>
              </a:rPr>
              <a:t> </a:t>
            </a:r>
            <a:r>
              <a:rPr lang="de-DE" dirty="0" err="1">
                <a:latin typeface="Daytona" panose="020B0604030500040204" pitchFamily="34" charset="0"/>
              </a:rPr>
              <a:t>playing</a:t>
            </a:r>
            <a:r>
              <a:rPr lang="de-DE" dirty="0">
                <a:latin typeface="Daytona" panose="020B0604030500040204" pitchFamily="34" charset="0"/>
              </a:rPr>
              <a:t> and </a:t>
            </a:r>
            <a:r>
              <a:rPr lang="de-DE" dirty="0" err="1">
                <a:latin typeface="Daytona" panose="020B0604030500040204" pitchFamily="34" charset="0"/>
              </a:rPr>
              <a:t>the</a:t>
            </a:r>
            <a:r>
              <a:rPr lang="de-DE" dirty="0">
                <a:latin typeface="Daytona" panose="020B0604030500040204" pitchFamily="34" charset="0"/>
              </a:rPr>
              <a:t> </a:t>
            </a:r>
            <a:r>
              <a:rPr lang="de-DE" dirty="0" err="1">
                <a:latin typeface="Daytona" panose="020B0604030500040204" pitchFamily="34" charset="0"/>
              </a:rPr>
              <a:t>greatest</a:t>
            </a:r>
            <a:r>
              <a:rPr lang="de-DE" dirty="0">
                <a:latin typeface="Daytona" panose="020B0604030500040204" pitchFamily="34" charset="0"/>
              </a:rPr>
              <a:t> possible </a:t>
            </a:r>
            <a:r>
              <a:rPr lang="de-DE" dirty="0" err="1">
                <a:latin typeface="Daytona" panose="020B0604030500040204" pitchFamily="34" charset="0"/>
              </a:rPr>
              <a:t>sound</a:t>
            </a:r>
            <a:r>
              <a:rPr lang="de-DE" dirty="0">
                <a:latin typeface="Daytona" panose="020B0604030500040204" pitchFamily="34" charset="0"/>
              </a:rPr>
              <a:t> design </a:t>
            </a:r>
            <a:r>
              <a:rPr lang="de-DE" dirty="0" err="1">
                <a:latin typeface="Daytona" panose="020B0604030500040204" pitchFamily="34" charset="0"/>
              </a:rPr>
              <a:t>possibilities</a:t>
            </a:r>
            <a:r>
              <a:rPr lang="de-DE" dirty="0">
                <a:latin typeface="Daytona" panose="020B0604030500040204" pitchFamily="34" charset="0"/>
              </a:rPr>
              <a:t>! </a:t>
            </a:r>
          </a:p>
        </p:txBody>
      </p:sp>
    </p:spTree>
    <p:extLst>
      <p:ext uri="{BB962C8B-B14F-4D97-AF65-F5344CB8AC3E}">
        <p14:creationId xmlns:p14="http://schemas.microsoft.com/office/powerpoint/2010/main" val="414528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a:t>The </a:t>
            </a:r>
            <a:r>
              <a:rPr lang="de-DE" dirty="0" err="1"/>
              <a:t>most</a:t>
            </a:r>
            <a:r>
              <a:rPr lang="de-DE" dirty="0"/>
              <a:t> </a:t>
            </a:r>
            <a:r>
              <a:rPr lang="de-DE" dirty="0" err="1"/>
              <a:t>important</a:t>
            </a:r>
            <a:r>
              <a:rPr lang="de-DE" dirty="0"/>
              <a:t> </a:t>
            </a:r>
            <a:r>
              <a:rPr lang="de-DE" dirty="0" err="1"/>
              <a:t>features</a:t>
            </a:r>
            <a:endParaRPr lang="de-DE" dirty="0"/>
          </a:p>
        </p:txBody>
      </p:sp>
      <p:pic>
        <p:nvPicPr>
          <p:cNvPr id="4" name="Inhaltsplatzhalter 3" descr="Ein Bild, das Flasche, Softdrink, Drink, Plastikflasche enthält.&#10;&#10;Automatisch generierte Beschreibung">
            <a:extLst>
              <a:ext uri="{FF2B5EF4-FFF2-40B4-BE49-F238E27FC236}">
                <a16:creationId xmlns:a16="http://schemas.microsoft.com/office/drawing/2014/main" id="{93F3208C-BD54-4B72-1019-7C966A5F823D}"/>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803886" y="3072810"/>
            <a:ext cx="5365305" cy="3216836"/>
          </a:xfrm>
        </p:spPr>
      </p:pic>
      <p:sp>
        <p:nvSpPr>
          <p:cNvPr id="11" name="Textfeld 10">
            <a:extLst>
              <a:ext uri="{FF2B5EF4-FFF2-40B4-BE49-F238E27FC236}">
                <a16:creationId xmlns:a16="http://schemas.microsoft.com/office/drawing/2014/main" id="{9A441BF7-21C7-4B65-8E7A-87B702840CFB}"/>
              </a:ext>
            </a:extLst>
          </p:cNvPr>
          <p:cNvSpPr txBox="1"/>
          <p:nvPr/>
        </p:nvSpPr>
        <p:spPr>
          <a:xfrm>
            <a:off x="2160897" y="1380300"/>
            <a:ext cx="4397828" cy="1615827"/>
          </a:xfrm>
          <a:prstGeom prst="rect">
            <a:avLst/>
          </a:prstGeom>
          <a:noFill/>
        </p:spPr>
        <p:txBody>
          <a:bodyPr wrap="square" rtlCol="0">
            <a:spAutoFit/>
          </a:bodyPr>
          <a:lstStyle/>
          <a:p>
            <a:pPr algn="ctr"/>
            <a:r>
              <a:rPr lang="de-DE" sz="3200" b="1" dirty="0">
                <a:latin typeface="Daytona" panose="020B0604030500040204" pitchFamily="34" charset="0"/>
              </a:rPr>
              <a:t>THE </a:t>
            </a:r>
          </a:p>
          <a:p>
            <a:pPr algn="ctr"/>
            <a:r>
              <a:rPr lang="de-DE" sz="3200" b="1" dirty="0">
                <a:solidFill>
                  <a:srgbClr val="D51418"/>
                </a:solidFill>
                <a:latin typeface="Daytona" panose="020B0604030500040204" pitchFamily="34" charset="0"/>
              </a:rPr>
              <a:t>MOST IMPORTANT </a:t>
            </a:r>
            <a:r>
              <a:rPr lang="de-DE" sz="3500" b="1" dirty="0">
                <a:latin typeface="Daytona" panose="020B0604030500040204" pitchFamily="34" charset="0"/>
              </a:rPr>
              <a:t>FEATURES</a:t>
            </a:r>
          </a:p>
        </p:txBody>
      </p:sp>
      <p:sp>
        <p:nvSpPr>
          <p:cNvPr id="12" name="Textfeld 11">
            <a:extLst>
              <a:ext uri="{FF2B5EF4-FFF2-40B4-BE49-F238E27FC236}">
                <a16:creationId xmlns:a16="http://schemas.microsoft.com/office/drawing/2014/main" id="{87F4D382-9FE5-4F97-A818-CC31A4A4C0DE}"/>
              </a:ext>
            </a:extLst>
          </p:cNvPr>
          <p:cNvSpPr txBox="1"/>
          <p:nvPr/>
        </p:nvSpPr>
        <p:spPr>
          <a:xfrm>
            <a:off x="3374028" y="5337545"/>
            <a:ext cx="896983" cy="646331"/>
          </a:xfrm>
          <a:prstGeom prst="rect">
            <a:avLst/>
          </a:prstGeom>
          <a:noFill/>
        </p:spPr>
        <p:txBody>
          <a:bodyPr wrap="square" rtlCol="0">
            <a:spAutoFit/>
          </a:bodyPr>
          <a:lstStyle/>
          <a:p>
            <a:r>
              <a:rPr lang="de-DE" sz="3600" b="1" dirty="0">
                <a:solidFill>
                  <a:srgbClr val="3D4142"/>
                </a:solidFill>
                <a:latin typeface="Daytona" panose="020B0604020202020204" pitchFamily="34" charset="0"/>
              </a:rPr>
              <a:t>#2</a:t>
            </a:r>
          </a:p>
        </p:txBody>
      </p:sp>
      <p:sp>
        <p:nvSpPr>
          <p:cNvPr id="7" name="Rechteck 6">
            <a:extLst>
              <a:ext uri="{FF2B5EF4-FFF2-40B4-BE49-F238E27FC236}">
                <a16:creationId xmlns:a16="http://schemas.microsoft.com/office/drawing/2014/main" id="{DB7D3096-0C93-40D4-BBF2-FDB347882E4A}"/>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56605836-EAD0-4212-82E9-CF9F5A8AE6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314873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a:t>The </a:t>
            </a:r>
            <a:r>
              <a:rPr lang="de-DE" dirty="0" err="1"/>
              <a:t>most</a:t>
            </a:r>
            <a:r>
              <a:rPr lang="de-DE" dirty="0"/>
              <a:t> </a:t>
            </a:r>
            <a:r>
              <a:rPr lang="de-DE" dirty="0" err="1"/>
              <a:t>important</a:t>
            </a:r>
            <a:r>
              <a:rPr lang="de-DE" dirty="0"/>
              <a:t> </a:t>
            </a:r>
            <a:r>
              <a:rPr lang="de-DE" dirty="0" err="1"/>
              <a:t>features</a:t>
            </a:r>
            <a:endParaRPr lang="de-DE" dirty="0"/>
          </a:p>
        </p:txBody>
      </p:sp>
      <p:sp>
        <p:nvSpPr>
          <p:cNvPr id="11" name="Textfeld 10">
            <a:extLst>
              <a:ext uri="{FF2B5EF4-FFF2-40B4-BE49-F238E27FC236}">
                <a16:creationId xmlns:a16="http://schemas.microsoft.com/office/drawing/2014/main" id="{9A441BF7-21C7-4B65-8E7A-87B702840CFB}"/>
              </a:ext>
            </a:extLst>
          </p:cNvPr>
          <p:cNvSpPr txBox="1"/>
          <p:nvPr/>
        </p:nvSpPr>
        <p:spPr>
          <a:xfrm>
            <a:off x="106621" y="1637129"/>
            <a:ext cx="4397828" cy="1615827"/>
          </a:xfrm>
          <a:prstGeom prst="rect">
            <a:avLst/>
          </a:prstGeom>
          <a:noFill/>
        </p:spPr>
        <p:txBody>
          <a:bodyPr wrap="square" rtlCol="0">
            <a:spAutoFit/>
          </a:bodyPr>
          <a:lstStyle/>
          <a:p>
            <a:pPr algn="ctr"/>
            <a:r>
              <a:rPr lang="de-DE" sz="3200" b="1" dirty="0">
                <a:latin typeface="Daytona" panose="020B0604030500040204" pitchFamily="34" charset="0"/>
              </a:rPr>
              <a:t>THE </a:t>
            </a:r>
          </a:p>
          <a:p>
            <a:pPr algn="ctr"/>
            <a:r>
              <a:rPr lang="de-DE" sz="3200" b="1" dirty="0">
                <a:solidFill>
                  <a:srgbClr val="D51418"/>
                </a:solidFill>
                <a:latin typeface="Daytona" panose="020B0604030500040204" pitchFamily="34" charset="0"/>
              </a:rPr>
              <a:t>MOST IMPORTANT </a:t>
            </a:r>
            <a:r>
              <a:rPr lang="de-DE" sz="3500" b="1" dirty="0">
                <a:latin typeface="Daytona" panose="020B0604030500040204" pitchFamily="34" charset="0"/>
              </a:rPr>
              <a:t>FEATURES</a:t>
            </a:r>
          </a:p>
        </p:txBody>
      </p:sp>
      <p:pic>
        <p:nvPicPr>
          <p:cNvPr id="4" name="Inhaltsplatzhalter 3" descr="Ein Bild, das Softdrink, Drink, Flasche enthält.&#10;&#10;Automatisch generierte Beschreibung">
            <a:extLst>
              <a:ext uri="{FF2B5EF4-FFF2-40B4-BE49-F238E27FC236}">
                <a16:creationId xmlns:a16="http://schemas.microsoft.com/office/drawing/2014/main" id="{F758310A-64A4-97A3-7A48-BC49ACD775F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67809" y="3370520"/>
            <a:ext cx="4391277" cy="2735835"/>
          </a:xfrm>
        </p:spPr>
      </p:pic>
      <p:sp>
        <p:nvSpPr>
          <p:cNvPr id="8" name="Rechteck 7">
            <a:extLst>
              <a:ext uri="{FF2B5EF4-FFF2-40B4-BE49-F238E27FC236}">
                <a16:creationId xmlns:a16="http://schemas.microsoft.com/office/drawing/2014/main" id="{437770C4-21B3-4F02-A677-5F873520FD8A}"/>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470B340-0DD1-40E0-A53C-4CA52C62FC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
        <p:nvSpPr>
          <p:cNvPr id="15" name="Textfeld 14">
            <a:extLst>
              <a:ext uri="{FF2B5EF4-FFF2-40B4-BE49-F238E27FC236}">
                <a16:creationId xmlns:a16="http://schemas.microsoft.com/office/drawing/2014/main" id="{00DCA7F1-75C3-28CF-B40A-B4D0B4BEFCC0}"/>
              </a:ext>
            </a:extLst>
          </p:cNvPr>
          <p:cNvSpPr txBox="1"/>
          <p:nvPr/>
        </p:nvSpPr>
        <p:spPr>
          <a:xfrm>
            <a:off x="5013122" y="2168586"/>
            <a:ext cx="3627642" cy="2585323"/>
          </a:xfrm>
          <a:prstGeom prst="rect">
            <a:avLst/>
          </a:prstGeom>
          <a:noFill/>
        </p:spPr>
        <p:txBody>
          <a:bodyPr wrap="square">
            <a:spAutoFit/>
          </a:bodyPr>
          <a:lstStyle/>
          <a:p>
            <a:r>
              <a:rPr lang="de-DE" dirty="0" err="1">
                <a:latin typeface="Daytona" panose="020B0604030500040204" pitchFamily="34" charset="0"/>
              </a:rPr>
              <a:t>You</a:t>
            </a:r>
            <a:r>
              <a:rPr lang="de-DE" dirty="0">
                <a:latin typeface="Daytona" panose="020B0604030500040204" pitchFamily="34" charset="0"/>
              </a:rPr>
              <a:t> </a:t>
            </a:r>
            <a:r>
              <a:rPr lang="de-DE" dirty="0" err="1">
                <a:latin typeface="Daytona" panose="020B0604030500040204" pitchFamily="34" charset="0"/>
              </a:rPr>
              <a:t>literally</a:t>
            </a:r>
            <a:r>
              <a:rPr lang="de-DE" dirty="0">
                <a:latin typeface="Daytona" panose="020B0604030500040204" pitchFamily="34" charset="0"/>
              </a:rPr>
              <a:t> </a:t>
            </a:r>
            <a:r>
              <a:rPr lang="de-DE" dirty="0" err="1">
                <a:latin typeface="Daytona" panose="020B0604030500040204" pitchFamily="34" charset="0"/>
              </a:rPr>
              <a:t>have</a:t>
            </a:r>
            <a:r>
              <a:rPr lang="de-DE" dirty="0">
                <a:latin typeface="Daytona" panose="020B0604030500040204" pitchFamily="34" charset="0"/>
              </a:rPr>
              <a:t> </a:t>
            </a:r>
            <a:r>
              <a:rPr lang="de-DE" dirty="0" err="1">
                <a:latin typeface="Daytona" panose="020B0604030500040204" pitchFamily="34" charset="0"/>
              </a:rPr>
              <a:t>the</a:t>
            </a:r>
            <a:r>
              <a:rPr lang="de-DE" dirty="0">
                <a:latin typeface="Daytona" panose="020B0604030500040204" pitchFamily="34" charset="0"/>
              </a:rPr>
              <a:t> </a:t>
            </a:r>
            <a:r>
              <a:rPr lang="de-DE" dirty="0" err="1">
                <a:latin typeface="Daytona" panose="020B0604030500040204" pitchFamily="34" charset="0"/>
              </a:rPr>
              <a:t>sound</a:t>
            </a:r>
            <a:r>
              <a:rPr lang="de-DE" dirty="0">
                <a:latin typeface="Daytona" panose="020B0604030500040204" pitchFamily="34" charset="0"/>
              </a:rPr>
              <a:t> in </a:t>
            </a:r>
            <a:r>
              <a:rPr lang="de-DE" dirty="0" err="1">
                <a:latin typeface="Daytona" panose="020B0604030500040204" pitchFamily="34" charset="0"/>
              </a:rPr>
              <a:t>your</a:t>
            </a:r>
            <a:r>
              <a:rPr lang="de-DE" dirty="0">
                <a:latin typeface="Daytona" panose="020B0604030500040204" pitchFamily="34" charset="0"/>
              </a:rPr>
              <a:t> </a:t>
            </a:r>
            <a:r>
              <a:rPr lang="de-DE" dirty="0" err="1">
                <a:latin typeface="Daytona" panose="020B0604030500040204" pitchFamily="34" charset="0"/>
              </a:rPr>
              <a:t>hand</a:t>
            </a:r>
            <a:r>
              <a:rPr lang="de-DE" dirty="0">
                <a:latin typeface="Daytona" panose="020B0604030500040204" pitchFamily="34" charset="0"/>
              </a:rPr>
              <a:t> and </a:t>
            </a:r>
            <a:r>
              <a:rPr lang="de-DE" dirty="0" err="1">
                <a:latin typeface="Daytona" panose="020B0604030500040204" pitchFamily="34" charset="0"/>
              </a:rPr>
              <a:t>therefore</a:t>
            </a:r>
            <a:r>
              <a:rPr lang="de-DE" dirty="0">
                <a:latin typeface="Daytona" panose="020B0604030500040204" pitchFamily="34" charset="0"/>
              </a:rPr>
              <a:t> </a:t>
            </a:r>
            <a:r>
              <a:rPr lang="de-DE" dirty="0" err="1">
                <a:latin typeface="Daytona" panose="020B0604030500040204" pitchFamily="34" charset="0"/>
              </a:rPr>
              <a:t>have</a:t>
            </a:r>
            <a:r>
              <a:rPr lang="de-DE" dirty="0">
                <a:latin typeface="Daytona" panose="020B0604030500040204" pitchFamily="34" charset="0"/>
              </a:rPr>
              <a:t> a </a:t>
            </a:r>
            <a:r>
              <a:rPr lang="de-DE" dirty="0" err="1">
                <a:latin typeface="Daytona" panose="020B0604030500040204" pitchFamily="34" charset="0"/>
              </a:rPr>
              <a:t>unique</a:t>
            </a:r>
            <a:r>
              <a:rPr lang="de-DE" dirty="0">
                <a:latin typeface="Daytona" panose="020B0604030500040204" pitchFamily="34" charset="0"/>
              </a:rPr>
              <a:t>, intuitive and </a:t>
            </a:r>
            <a:r>
              <a:rPr lang="de-DE" dirty="0" err="1">
                <a:latin typeface="Daytona" panose="020B0604030500040204" pitchFamily="34" charset="0"/>
              </a:rPr>
              <a:t>direct</a:t>
            </a:r>
            <a:r>
              <a:rPr lang="de-DE" dirty="0">
                <a:latin typeface="Daytona" panose="020B0604030500040204" pitchFamily="34" charset="0"/>
              </a:rPr>
              <a:t> </a:t>
            </a:r>
            <a:r>
              <a:rPr lang="de-DE" dirty="0" err="1">
                <a:latin typeface="Daytona" panose="020B0604030500040204" pitchFamily="34" charset="0"/>
              </a:rPr>
              <a:t>influence</a:t>
            </a:r>
            <a:r>
              <a:rPr lang="de-DE" dirty="0">
                <a:latin typeface="Daytona" panose="020B0604030500040204" pitchFamily="34" charset="0"/>
              </a:rPr>
              <a:t> on </a:t>
            </a:r>
            <a:r>
              <a:rPr lang="de-DE" dirty="0" err="1">
                <a:latin typeface="Daytona" panose="020B0604030500040204" pitchFamily="34" charset="0"/>
              </a:rPr>
              <a:t>the</a:t>
            </a:r>
            <a:endParaRPr lang="de-DE" dirty="0">
              <a:latin typeface="Daytona" panose="020B0604030500040204" pitchFamily="34" charset="0"/>
            </a:endParaRPr>
          </a:p>
          <a:p>
            <a:endParaRPr lang="de-DE" dirty="0">
              <a:latin typeface="Daytona" panose="020B0604030500040204" pitchFamily="34" charset="0"/>
            </a:endParaRPr>
          </a:p>
          <a:p>
            <a:pPr marL="285750" indent="-285750">
              <a:buFont typeface="Arial" panose="020B0604020202020204" pitchFamily="34" charset="0"/>
              <a:buChar char="•"/>
            </a:pPr>
            <a:r>
              <a:rPr lang="en-US" dirty="0">
                <a:latin typeface="Daytona" panose="020B0604030500040204" pitchFamily="34" charset="0"/>
              </a:rPr>
              <a:t>Tone </a:t>
            </a:r>
            <a:r>
              <a:rPr lang="en-US" dirty="0" err="1">
                <a:latin typeface="Daytona" panose="020B0604030500040204" pitchFamily="34" charset="0"/>
              </a:rPr>
              <a:t>lenght</a:t>
            </a:r>
            <a:r>
              <a:rPr lang="en-US" dirty="0">
                <a:latin typeface="Daytona" panose="020B0604030500040204" pitchFamily="34" charset="0"/>
              </a:rPr>
              <a:t> variation</a:t>
            </a:r>
          </a:p>
          <a:p>
            <a:pPr marL="285750" indent="-285750">
              <a:buFont typeface="Arial" panose="020B0604020202020204" pitchFamily="34" charset="0"/>
              <a:buChar char="•"/>
            </a:pPr>
            <a:r>
              <a:rPr lang="en-US" dirty="0">
                <a:latin typeface="Daytona" panose="020B0604030500040204" pitchFamily="34" charset="0"/>
              </a:rPr>
              <a:t>Volume variation</a:t>
            </a:r>
          </a:p>
          <a:p>
            <a:pPr marL="285750" indent="-285750">
              <a:buFont typeface="Arial" panose="020B0604020202020204" pitchFamily="34" charset="0"/>
              <a:buChar char="•"/>
            </a:pPr>
            <a:r>
              <a:rPr lang="en-US" dirty="0" err="1">
                <a:latin typeface="Daytona" panose="020B0604030500040204" pitchFamily="34" charset="0"/>
              </a:rPr>
              <a:t>Artuclarity</a:t>
            </a:r>
            <a:r>
              <a:rPr lang="en-US" dirty="0">
                <a:latin typeface="Daytona" panose="020B0604030500040204" pitchFamily="34" charset="0"/>
              </a:rPr>
              <a:t> variation</a:t>
            </a:r>
            <a:endParaRPr lang="de-DE" dirty="0">
              <a:latin typeface="Daytona" panose="020B0604030500040204" pitchFamily="34" charset="0"/>
            </a:endParaRPr>
          </a:p>
          <a:p>
            <a:endParaRPr lang="de-DE" dirty="0">
              <a:latin typeface="Daytona" panose="020B0604030500040204" pitchFamily="34" charset="0"/>
            </a:endParaRPr>
          </a:p>
        </p:txBody>
      </p:sp>
      <p:sp>
        <p:nvSpPr>
          <p:cNvPr id="17" name="Textfeld 16">
            <a:extLst>
              <a:ext uri="{FF2B5EF4-FFF2-40B4-BE49-F238E27FC236}">
                <a16:creationId xmlns:a16="http://schemas.microsoft.com/office/drawing/2014/main" id="{59A8B967-6B46-3318-A1C3-0181A3DD6D43}"/>
              </a:ext>
            </a:extLst>
          </p:cNvPr>
          <p:cNvSpPr txBox="1"/>
          <p:nvPr/>
        </p:nvSpPr>
        <p:spPr>
          <a:xfrm>
            <a:off x="6036799" y="5338704"/>
            <a:ext cx="1278400" cy="707886"/>
          </a:xfrm>
          <a:prstGeom prst="rect">
            <a:avLst/>
          </a:prstGeom>
          <a:noFill/>
        </p:spPr>
        <p:txBody>
          <a:bodyPr wrap="square">
            <a:spAutoFit/>
          </a:bodyPr>
          <a:lstStyle/>
          <a:p>
            <a:r>
              <a:rPr lang="de-DE" sz="4000" b="1" dirty="0">
                <a:solidFill>
                  <a:srgbClr val="D51418"/>
                </a:solidFill>
                <a:latin typeface="Daytona" panose="020B0604030500040204" pitchFamily="34" charset="0"/>
              </a:rPr>
              <a:t>USP</a:t>
            </a:r>
          </a:p>
        </p:txBody>
      </p:sp>
      <p:sp>
        <p:nvSpPr>
          <p:cNvPr id="18" name="Pfeil: nach unten 17">
            <a:extLst>
              <a:ext uri="{FF2B5EF4-FFF2-40B4-BE49-F238E27FC236}">
                <a16:creationId xmlns:a16="http://schemas.microsoft.com/office/drawing/2014/main" id="{B6BE5BFD-5E70-6FA7-CB51-1AC1FF500CF7}"/>
              </a:ext>
            </a:extLst>
          </p:cNvPr>
          <p:cNvSpPr/>
          <p:nvPr/>
        </p:nvSpPr>
        <p:spPr>
          <a:xfrm rot="10800000">
            <a:off x="6310138" y="4720997"/>
            <a:ext cx="731722" cy="425587"/>
          </a:xfrm>
          <a:prstGeom prst="downArrow">
            <a:avLst/>
          </a:prstGeom>
          <a:solidFill>
            <a:srgbClr val="D514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917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B640-71A8-9979-5E30-ECE7311D4B52}"/>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88E17B7F-1DC4-03C5-FD37-BBCE5E788BCA}"/>
              </a:ext>
            </a:extLst>
          </p:cNvPr>
          <p:cNvSpPr>
            <a:spLocks noGrp="1"/>
          </p:cNvSpPr>
          <p:nvPr>
            <p:ph type="title"/>
          </p:nvPr>
        </p:nvSpPr>
        <p:spPr/>
        <p:txBody>
          <a:bodyPr>
            <a:normAutofit/>
          </a:bodyPr>
          <a:lstStyle/>
          <a:p>
            <a:r>
              <a:rPr lang="de-DE" dirty="0"/>
              <a:t>Further </a:t>
            </a:r>
            <a:r>
              <a:rPr lang="de-DE" dirty="0" err="1"/>
              <a:t>important</a:t>
            </a:r>
            <a:r>
              <a:rPr lang="de-DE" dirty="0"/>
              <a:t> </a:t>
            </a:r>
            <a:r>
              <a:rPr lang="de-DE" dirty="0" err="1"/>
              <a:t>features</a:t>
            </a:r>
            <a:endParaRPr lang="de-DE" dirty="0"/>
          </a:p>
        </p:txBody>
      </p:sp>
      <p:sp>
        <p:nvSpPr>
          <p:cNvPr id="11" name="Textfeld 10">
            <a:extLst>
              <a:ext uri="{FF2B5EF4-FFF2-40B4-BE49-F238E27FC236}">
                <a16:creationId xmlns:a16="http://schemas.microsoft.com/office/drawing/2014/main" id="{ADBAE5C7-FF62-B426-EC87-05610E2A90FA}"/>
              </a:ext>
            </a:extLst>
          </p:cNvPr>
          <p:cNvSpPr txBox="1"/>
          <p:nvPr/>
        </p:nvSpPr>
        <p:spPr>
          <a:xfrm>
            <a:off x="106621" y="1637129"/>
            <a:ext cx="4397828" cy="1615827"/>
          </a:xfrm>
          <a:prstGeom prst="rect">
            <a:avLst/>
          </a:prstGeom>
          <a:noFill/>
        </p:spPr>
        <p:txBody>
          <a:bodyPr wrap="square" rtlCol="0">
            <a:spAutoFit/>
          </a:bodyPr>
          <a:lstStyle/>
          <a:p>
            <a:pPr algn="ctr"/>
            <a:r>
              <a:rPr lang="de-DE" sz="3200" b="1" dirty="0">
                <a:latin typeface="Daytona" panose="020B0604030500040204" pitchFamily="34" charset="0"/>
              </a:rPr>
              <a:t>Further </a:t>
            </a:r>
          </a:p>
          <a:p>
            <a:pPr algn="ctr"/>
            <a:r>
              <a:rPr lang="de-DE" sz="3200" b="1" dirty="0">
                <a:solidFill>
                  <a:srgbClr val="D51418"/>
                </a:solidFill>
                <a:latin typeface="Daytona" panose="020B0604030500040204" pitchFamily="34" charset="0"/>
              </a:rPr>
              <a:t>IMPORTANT </a:t>
            </a:r>
            <a:r>
              <a:rPr lang="de-DE" sz="3500" b="1" dirty="0">
                <a:latin typeface="Daytona" panose="020B0604030500040204" pitchFamily="34" charset="0"/>
              </a:rPr>
              <a:t>FEATURES</a:t>
            </a:r>
          </a:p>
        </p:txBody>
      </p:sp>
      <p:sp>
        <p:nvSpPr>
          <p:cNvPr id="7" name="Textfeld 6">
            <a:extLst>
              <a:ext uri="{FF2B5EF4-FFF2-40B4-BE49-F238E27FC236}">
                <a16:creationId xmlns:a16="http://schemas.microsoft.com/office/drawing/2014/main" id="{59F8456C-D41B-4C12-5A10-82AF5B7C2B25}"/>
              </a:ext>
            </a:extLst>
          </p:cNvPr>
          <p:cNvSpPr txBox="1"/>
          <p:nvPr/>
        </p:nvSpPr>
        <p:spPr>
          <a:xfrm>
            <a:off x="4659086" y="1520171"/>
            <a:ext cx="3981677" cy="4658391"/>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Intuitive, easy to play and accessible</a:t>
            </a:r>
          </a:p>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Everyday and toy-like appearance</a:t>
            </a:r>
          </a:p>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Teamwork, playing together and listening to each other</a:t>
            </a:r>
          </a:p>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Easy to combine with other instruments</a:t>
            </a:r>
          </a:p>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 No tuning necessary</a:t>
            </a:r>
          </a:p>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Robust material</a:t>
            </a:r>
          </a:p>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easy to transport</a:t>
            </a:r>
          </a:p>
          <a:p>
            <a:pPr marL="285750" indent="-285750">
              <a:lnSpc>
                <a:spcPct val="107000"/>
              </a:lnSpc>
              <a:spcAft>
                <a:spcPts val="800"/>
              </a:spcAft>
              <a:buFont typeface="Arial" panose="020B0604020202020204" pitchFamily="34" charset="0"/>
              <a:buChar char="•"/>
            </a:pPr>
            <a:r>
              <a:rPr lang="en-US" dirty="0">
                <a:effectLst/>
                <a:latin typeface="Daytona" panose="020B0604030500040204" pitchFamily="34" charset="0"/>
                <a:ea typeface="Calibri" panose="020F0502020204030204" pitchFamily="34" charset="0"/>
                <a:cs typeface="Times New Roman" panose="02020603050405020304" pitchFamily="18" charset="0"/>
              </a:rPr>
              <a:t>quick and easy to clean and disinfect.</a:t>
            </a:r>
            <a:endParaRPr lang="de-DE" dirty="0">
              <a:effectLst/>
              <a:latin typeface="Daytona" panose="020B060403050004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54CC9BA3-FC43-46CC-8551-656D5B90BD10}"/>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43304B5-19DB-BA91-FD73-BEB34D3FD3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pic>
        <p:nvPicPr>
          <p:cNvPr id="12" name="Inhaltsplatzhalter 11" descr="Ein Bild, das Kunst enthält.&#10;&#10;Automatisch generierte Beschreibung">
            <a:extLst>
              <a:ext uri="{FF2B5EF4-FFF2-40B4-BE49-F238E27FC236}">
                <a16:creationId xmlns:a16="http://schemas.microsoft.com/office/drawing/2014/main" id="{377364FB-17C1-5DF6-F4D1-58C7FF3F2E14}"/>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745486" y="3252956"/>
            <a:ext cx="3583770" cy="3153366"/>
          </a:xfrm>
        </p:spPr>
      </p:pic>
    </p:spTree>
    <p:extLst>
      <p:ext uri="{BB962C8B-B14F-4D97-AF65-F5344CB8AC3E}">
        <p14:creationId xmlns:p14="http://schemas.microsoft.com/office/powerpoint/2010/main" val="274116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dirty="0"/>
              <a:t>The Philosophy</a:t>
            </a:r>
          </a:p>
        </p:txBody>
      </p:sp>
      <p:pic>
        <p:nvPicPr>
          <p:cNvPr id="15" name="Grafik 14">
            <a:extLst>
              <a:ext uri="{FF2B5EF4-FFF2-40B4-BE49-F238E27FC236}">
                <a16:creationId xmlns:a16="http://schemas.microsoft.com/office/drawing/2014/main" id="{4E3D6C5E-07EC-4915-B6E0-8438DB6FA1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6663" y="2867058"/>
            <a:ext cx="4850674" cy="3157172"/>
          </a:xfrm>
          <a:prstGeom prst="rect">
            <a:avLst/>
          </a:prstGeom>
        </p:spPr>
      </p:pic>
      <p:sp>
        <p:nvSpPr>
          <p:cNvPr id="11" name="Textfeld 10">
            <a:extLst>
              <a:ext uri="{FF2B5EF4-FFF2-40B4-BE49-F238E27FC236}">
                <a16:creationId xmlns:a16="http://schemas.microsoft.com/office/drawing/2014/main" id="{9A441BF7-21C7-4B65-8E7A-87B702840CFB}"/>
              </a:ext>
            </a:extLst>
          </p:cNvPr>
          <p:cNvSpPr txBox="1"/>
          <p:nvPr/>
        </p:nvSpPr>
        <p:spPr>
          <a:xfrm>
            <a:off x="2287625" y="2012026"/>
            <a:ext cx="4397828" cy="615553"/>
          </a:xfrm>
          <a:prstGeom prst="rect">
            <a:avLst/>
          </a:prstGeom>
          <a:noFill/>
        </p:spPr>
        <p:txBody>
          <a:bodyPr wrap="square" rtlCol="0">
            <a:spAutoFit/>
          </a:bodyPr>
          <a:lstStyle/>
          <a:p>
            <a:pPr algn="ctr"/>
            <a:r>
              <a:rPr lang="de-DE" sz="3400" b="1" dirty="0">
                <a:latin typeface="Daytona" panose="020B0604030500040204" pitchFamily="34" charset="0"/>
              </a:rPr>
              <a:t>THE </a:t>
            </a:r>
            <a:r>
              <a:rPr lang="de-DE" sz="3400" b="1" dirty="0">
                <a:solidFill>
                  <a:srgbClr val="016549"/>
                </a:solidFill>
                <a:latin typeface="Daytona" panose="020B0604030500040204" pitchFamily="34" charset="0"/>
              </a:rPr>
              <a:t>PHILOSOPHY</a:t>
            </a:r>
          </a:p>
        </p:txBody>
      </p:sp>
      <p:sp>
        <p:nvSpPr>
          <p:cNvPr id="17" name="Inhaltsplatzhalter 16">
            <a:extLst>
              <a:ext uri="{FF2B5EF4-FFF2-40B4-BE49-F238E27FC236}">
                <a16:creationId xmlns:a16="http://schemas.microsoft.com/office/drawing/2014/main" id="{4DFB38BF-FEA9-434B-8168-D0F7BEEF48C5}"/>
              </a:ext>
            </a:extLst>
          </p:cNvPr>
          <p:cNvSpPr>
            <a:spLocks noGrp="1"/>
          </p:cNvSpPr>
          <p:nvPr>
            <p:ph sz="quarter" idx="10"/>
          </p:nvPr>
        </p:nvSpPr>
        <p:spPr/>
        <p:txBody>
          <a:bodyPr/>
          <a:lstStyle/>
          <a:p>
            <a:endParaRPr lang="de-DE"/>
          </a:p>
        </p:txBody>
      </p:sp>
      <p:sp>
        <p:nvSpPr>
          <p:cNvPr id="18" name="Rechteck 17">
            <a:extLst>
              <a:ext uri="{FF2B5EF4-FFF2-40B4-BE49-F238E27FC236}">
                <a16:creationId xmlns:a16="http://schemas.microsoft.com/office/drawing/2014/main" id="{14B85612-60FC-45FF-933B-BCD8FB1349B7}"/>
              </a:ext>
            </a:extLst>
          </p:cNvPr>
          <p:cNvSpPr/>
          <p:nvPr/>
        </p:nvSpPr>
        <p:spPr>
          <a:xfrm>
            <a:off x="0" y="4528457"/>
            <a:ext cx="512777" cy="870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9B9A746-0FF7-4932-A932-18DD964F957E}"/>
              </a:ext>
            </a:extLst>
          </p:cNvPr>
          <p:cNvSpPr txBox="1"/>
          <p:nvPr/>
        </p:nvSpPr>
        <p:spPr>
          <a:xfrm>
            <a:off x="2445189" y="3105834"/>
            <a:ext cx="896983" cy="646331"/>
          </a:xfrm>
          <a:prstGeom prst="rect">
            <a:avLst/>
          </a:prstGeom>
          <a:noFill/>
        </p:spPr>
        <p:txBody>
          <a:bodyPr wrap="square" rtlCol="0">
            <a:spAutoFit/>
          </a:bodyPr>
          <a:lstStyle/>
          <a:p>
            <a:r>
              <a:rPr lang="de-DE" sz="3600" b="1" dirty="0">
                <a:solidFill>
                  <a:srgbClr val="3D4142"/>
                </a:solidFill>
                <a:latin typeface="Daytona" panose="020B0604020202020204" pitchFamily="34" charset="0"/>
              </a:rPr>
              <a:t>#3</a:t>
            </a:r>
          </a:p>
        </p:txBody>
      </p:sp>
      <p:sp>
        <p:nvSpPr>
          <p:cNvPr id="9" name="Rechteck 8">
            <a:extLst>
              <a:ext uri="{FF2B5EF4-FFF2-40B4-BE49-F238E27FC236}">
                <a16:creationId xmlns:a16="http://schemas.microsoft.com/office/drawing/2014/main" id="{EB6B4D6D-1375-4F8E-B130-7B9791054073}"/>
              </a:ext>
            </a:extLst>
          </p:cNvPr>
          <p:cNvSpPr/>
          <p:nvPr/>
        </p:nvSpPr>
        <p:spPr>
          <a:xfrm>
            <a:off x="6392092" y="-39736"/>
            <a:ext cx="2760617" cy="1128761"/>
          </a:xfrm>
          <a:prstGeom prst="rect">
            <a:avLst/>
          </a:prstGeom>
          <a:solidFill>
            <a:srgbClr val="C61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A7E9CA63-D7BA-45CD-B485-F31C0A93E0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5690" y="162452"/>
            <a:ext cx="3168112" cy="722726"/>
          </a:xfrm>
          <a:prstGeom prst="rect">
            <a:avLst/>
          </a:prstGeom>
        </p:spPr>
      </p:pic>
    </p:spTree>
    <p:extLst>
      <p:ext uri="{BB962C8B-B14F-4D97-AF65-F5344CB8AC3E}">
        <p14:creationId xmlns:p14="http://schemas.microsoft.com/office/powerpoint/2010/main" val="39485514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D5B621E1C7E248941487BAD2DA8236" ma:contentTypeVersion="19" ma:contentTypeDescription="Create a new document." ma:contentTypeScope="" ma:versionID="c749e99b9d0992cddb928f9bd54ecb31">
  <xsd:schema xmlns:xsd="http://www.w3.org/2001/XMLSchema" xmlns:xs="http://www.w3.org/2001/XMLSchema" xmlns:p="http://schemas.microsoft.com/office/2006/metadata/properties" xmlns:ns2="ee5a2d30-1b69-4bbc-a828-cff1e13813d4" xmlns:ns3="777e61dc-7379-42d4-a4d9-cdcfc19bec34" targetNamespace="http://schemas.microsoft.com/office/2006/metadata/properties" ma:root="true" ma:fieldsID="7d9c70a41110773d820fb7c162d3f867" ns2:_="" ns3:_="">
    <xsd:import namespace="ee5a2d30-1b69-4bbc-a828-cff1e13813d4"/>
    <xsd:import namespace="777e61dc-7379-42d4-a4d9-cdcfc19bec3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MediaServiceAutoKeyPoints" minOccurs="0"/>
                <xsd:element ref="ns3:MediaServiceKeyPoints" minOccurs="0"/>
                <xsd:element ref="ns3:dy0v"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2d30-1b69-4bbc-a828-cff1e13813d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505f9b8-88eb-4796-963b-98e1cf31547a}" ma:internalName="TaxCatchAll" ma:showField="CatchAllData" ma:web="ee5a2d30-1b69-4bbc-a828-cff1e13813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7e61dc-7379-42d4-a4d9-cdcfc19bec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dy0v" ma:index="23" nillable="true" ma:displayName="Number" ma:internalName="dy0v">
      <xsd:simpleType>
        <xsd:restriction base="dms:Number"/>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bbbfa1a-474f-4e0d-9791-5b5d225dad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e5a2d30-1b69-4bbc-a828-cff1e13813d4">2KDQWWA6M2HZ-1797715284-139168</_dlc_DocId>
    <_dlc_DocIdUrl xmlns="ee5a2d30-1b69-4bbc-a828-cff1e13813d4">
      <Url>https://rhythmband.sharepoint.com/sites/RBIProductMediaLibrary/_layouts/15/DocIdRedir.aspx?ID=2KDQWWA6M2HZ-1797715284-139168</Url>
      <Description>2KDQWWA6M2HZ-1797715284-139168</Description>
    </_dlc_DocIdUrl>
    <dy0v xmlns="777e61dc-7379-42d4-a4d9-cdcfc19bec34" xsi:nil="true"/>
    <TaxCatchAll xmlns="ee5a2d30-1b69-4bbc-a828-cff1e13813d4" xsi:nil="true"/>
    <lcf76f155ced4ddcb4097134ff3c332f xmlns="777e61dc-7379-42d4-a4d9-cdcfc19bec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60BE1C-DBAB-4499-9850-86ACC7688E55}"/>
</file>

<file path=customXml/itemProps2.xml><?xml version="1.0" encoding="utf-8"?>
<ds:datastoreItem xmlns:ds="http://schemas.openxmlformats.org/officeDocument/2006/customXml" ds:itemID="{3EC29DB3-069A-4339-8F12-BB14FAF4F6A5}"/>
</file>

<file path=customXml/itemProps3.xml><?xml version="1.0" encoding="utf-8"?>
<ds:datastoreItem xmlns:ds="http://schemas.openxmlformats.org/officeDocument/2006/customXml" ds:itemID="{8D0939D5-BC43-4EC8-A039-921407396DA8}"/>
</file>

<file path=customXml/itemProps4.xml><?xml version="1.0" encoding="utf-8"?>
<ds:datastoreItem xmlns:ds="http://schemas.openxmlformats.org/officeDocument/2006/customXml" ds:itemID="{69D68449-082A-4535-8457-EF15BF8C6099}"/>
</file>

<file path=docProps/app.xml><?xml version="1.0" encoding="utf-8"?>
<Properties xmlns="http://schemas.openxmlformats.org/officeDocument/2006/extended-properties" xmlns:vt="http://schemas.openxmlformats.org/officeDocument/2006/docPropsVTypes">
  <Template>Office Theme</Template>
  <TotalTime>0</TotalTime>
  <Words>1027</Words>
  <Application>Microsoft Office PowerPoint</Application>
  <PresentationFormat>Bildschirmpräsentation (4:3)</PresentationFormat>
  <Paragraphs>139</Paragraphs>
  <Slides>23</Slides>
  <Notes>0</Notes>
  <HiddenSlides>0</HiddenSlides>
  <MMClips>5</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Daytona</vt:lpstr>
      <vt:lpstr>Office</vt:lpstr>
      <vt:lpstr>PowerPoint-Präsentation</vt:lpstr>
      <vt:lpstr>PowerPoint-Präsentation</vt:lpstr>
      <vt:lpstr>PowerPoint-Präsentation</vt:lpstr>
      <vt:lpstr>The Origin and the History</vt:lpstr>
      <vt:lpstr>The Origin and the History</vt:lpstr>
      <vt:lpstr>The most important features</vt:lpstr>
      <vt:lpstr>The most important features</vt:lpstr>
      <vt:lpstr>Further important features</vt:lpstr>
      <vt:lpstr>The Philosophy</vt:lpstr>
      <vt:lpstr>The Philosophy</vt:lpstr>
      <vt:lpstr>The Philosophy</vt:lpstr>
      <vt:lpstr>The Philosophy</vt:lpstr>
      <vt:lpstr>Tips on Playing Technique</vt:lpstr>
      <vt:lpstr>Tips on Playing Technique</vt:lpstr>
      <vt:lpstr>Tips on Playing Technique</vt:lpstr>
      <vt:lpstr>Inside the Bellows</vt:lpstr>
      <vt:lpstr>Structure of the SB-Jumbos</vt:lpstr>
      <vt:lpstr>Structure of the SB-Jumbos</vt:lpstr>
      <vt:lpstr>In Use</vt:lpstr>
      <vt:lpstr>In Use</vt:lpstr>
      <vt:lpstr>Note</vt:lpstr>
      <vt:lpstr>Assortment 1/2</vt:lpstr>
      <vt:lpstr>Assortment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Gert Balzer</dc:creator>
  <cp:lastModifiedBy>Gert Balzer</cp:lastModifiedBy>
  <cp:revision>208</cp:revision>
  <dcterms:created xsi:type="dcterms:W3CDTF">2020-06-29T11:49:29Z</dcterms:created>
  <dcterms:modified xsi:type="dcterms:W3CDTF">2024-10-25T09:55:53Z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0x0101000AD5B621E1C7E248941487BAD2DA8236</vt:lpwstr>
  </property>
  <property fmtid="{D5CDD505-2E9C-101B-9397-08002B2CF9AE}" pid="3" name="_dlc_DocIdItemGuid">
    <vt:lpwstr>035f0f8a-fc36-4f72-9f4b-143a9903873a</vt:lpwstr>
  </property>
</Properties>
</file>