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Lst>
  <p:sldSz cx="7315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DCF14-34ED-5745-BD1A-D0D67FADC84B}" v="20" dt="2021-01-19T00:46:38.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116" d="100"/>
          <a:sy n="116" d="100"/>
        </p:scale>
        <p:origin x="1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197187"/>
            <a:ext cx="6217920" cy="254677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42174"/>
            <a:ext cx="54864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173144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153823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389467"/>
            <a:ext cx="157734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389467"/>
            <a:ext cx="464058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288551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13520-EF0B-4D2B-95CF-5DAA1698E453}"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421653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823722"/>
            <a:ext cx="6309360" cy="304291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4895429"/>
            <a:ext cx="6309360" cy="160019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13520-EF0B-4D2B-95CF-5DAA1698E453}"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62224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513520-EF0B-4D2B-95CF-5DAA1698E453}"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58810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389468"/>
            <a:ext cx="630936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1793241"/>
            <a:ext cx="3094672"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2672080"/>
            <a:ext cx="3094672"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793241"/>
            <a:ext cx="3109913"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2672080"/>
            <a:ext cx="3109913"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13520-EF0B-4D2B-95CF-5DAA1698E453}" type="datetimeFigureOut">
              <a:rPr lang="en-US" smtClean="0"/>
              <a:t>1/18/21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71442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513520-EF0B-4D2B-95CF-5DAA1698E453}" type="datetimeFigureOut">
              <a:rPr lang="en-US" smtClean="0"/>
              <a:t>1/18/21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01476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13520-EF0B-4D2B-95CF-5DAA1698E453}" type="datetimeFigureOut">
              <a:rPr lang="en-US" smtClean="0"/>
              <a:t>1/18/21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57071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053255"/>
            <a:ext cx="370332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C513520-EF0B-4D2B-95CF-5DAA1698E453}"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24703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053255"/>
            <a:ext cx="3703320" cy="5198533"/>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C513520-EF0B-4D2B-95CF-5DAA1698E453}" type="datetimeFigureOut">
              <a:rPr lang="en-US" smtClean="0"/>
              <a:t>1/18/21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B4174-0B5C-4B64-A66B-1A096974804D}" type="slidenum">
              <a:rPr lang="en-US" smtClean="0"/>
              <a:t>‹#›</a:t>
            </a:fld>
            <a:endParaRPr lang="en-US"/>
          </a:p>
        </p:txBody>
      </p:sp>
    </p:spTree>
    <p:extLst>
      <p:ext uri="{BB962C8B-B14F-4D97-AF65-F5344CB8AC3E}">
        <p14:creationId xmlns:p14="http://schemas.microsoft.com/office/powerpoint/2010/main" val="329923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89468"/>
            <a:ext cx="630936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947333"/>
            <a:ext cx="630936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6780108"/>
            <a:ext cx="164592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0C513520-EF0B-4D2B-95CF-5DAA1698E453}" type="datetimeFigureOut">
              <a:rPr lang="en-US" smtClean="0"/>
              <a:t>1/18/21</a:t>
            </a:fld>
            <a:endParaRPr lang="en-US"/>
          </a:p>
        </p:txBody>
      </p:sp>
      <p:sp>
        <p:nvSpPr>
          <p:cNvPr id="5" name="Footer Placeholder 4"/>
          <p:cNvSpPr>
            <a:spLocks noGrp="1"/>
          </p:cNvSpPr>
          <p:nvPr>
            <p:ph type="ftr" sz="quarter" idx="3"/>
          </p:nvPr>
        </p:nvSpPr>
        <p:spPr>
          <a:xfrm>
            <a:off x="2423160" y="6780108"/>
            <a:ext cx="246888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6780108"/>
            <a:ext cx="164592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D53B4174-0B5C-4B64-A66B-1A096974804D}" type="slidenum">
              <a:rPr lang="en-US" smtClean="0"/>
              <a:t>‹#›</a:t>
            </a:fld>
            <a:endParaRPr lang="en-US"/>
          </a:p>
        </p:txBody>
      </p:sp>
    </p:spTree>
    <p:extLst>
      <p:ext uri="{BB962C8B-B14F-4D97-AF65-F5344CB8AC3E}">
        <p14:creationId xmlns:p14="http://schemas.microsoft.com/office/powerpoint/2010/main" val="2914004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3626152"/>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Tambourines</a:t>
            </a:r>
          </a:p>
          <a:p>
            <a:pPr defTabSz="914400">
              <a:lnSpc>
                <a:spcPct val="90000"/>
              </a:lnSpc>
              <a:spcAft>
                <a:spcPts val="600"/>
              </a:spcAft>
            </a:pPr>
            <a:r>
              <a:rPr lang="en-US" sz="1700" dirty="0"/>
              <a:t>Considered the world’s finest, Grover Pro tambourines set the standard by which all others are judged. Renowned for vastly superior sound, innovative design, and unparalleled construction, Grover Pro tambourines have been resounding with crystal-clear clarity and full, rich resonance since 1980!</a:t>
            </a:r>
          </a:p>
          <a:p>
            <a:pPr indent="-228600" defTabSz="914400">
              <a:lnSpc>
                <a:spcPct val="90000"/>
              </a:lnSpc>
              <a:spcAft>
                <a:spcPts val="600"/>
              </a:spcAft>
              <a:buFont typeface="Arial" panose="020B0604020202020204" pitchFamily="34" charset="0"/>
              <a:buChar char="•"/>
            </a:pPr>
            <a:endParaRPr lang="en-US" sz="1700"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a:picLocks noChangeAspect="1"/>
          </p:cNvPicPr>
          <p:nvPr/>
        </p:nvPicPr>
        <p:blipFill>
          <a:blip r:embed="rId3">
            <a:extLst>
              <a:ext uri="{28A0092B-C50C-407E-A947-70E740481C1C}">
                <a14:useLocalDpi xmlns:a14="http://schemas.microsoft.com/office/drawing/2010/main" val="0"/>
              </a:ext>
            </a:extLst>
          </a:blip>
          <a:srcRect l="13342" r="13342"/>
          <a:stretch/>
        </p:blipFill>
        <p:spPr>
          <a:xfrm>
            <a:off x="3845584" y="3492331"/>
            <a:ext cx="3066193" cy="2784771"/>
          </a:xfrm>
          <a:prstGeom prst="rect">
            <a:avLst/>
          </a:prstGeom>
        </p:spPr>
      </p:pic>
    </p:spTree>
    <p:extLst>
      <p:ext uri="{BB962C8B-B14F-4D97-AF65-F5344CB8AC3E}">
        <p14:creationId xmlns:p14="http://schemas.microsoft.com/office/powerpoint/2010/main" val="65127419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403423" y="1998759"/>
            <a:ext cx="2485255" cy="4104585"/>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X-Series™ German Silver</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jingles, synthetic head</a:t>
            </a:r>
            <a:endParaRPr lang="en-US" sz="1700" b="1" dirty="0"/>
          </a:p>
          <a:p>
            <a:pPr defTabSz="914400">
              <a:lnSpc>
                <a:spcPct val="90000"/>
              </a:lnSpc>
              <a:spcAft>
                <a:spcPts val="600"/>
              </a:spcAft>
            </a:pPr>
            <a:r>
              <a:rPr lang="en-US" sz="1700" dirty="0"/>
              <a:t>X-Series models are synthetic-headed versions of three popular Projection-Plus models. Natural skin is replaced by Remo Renaissance® synthetic material, which is unaffected by changes in humidity or temperature.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71161" y="4545297"/>
            <a:ext cx="3855904" cy="2567503"/>
          </a:xfrm>
          <a:prstGeom prst="rect">
            <a:avLst/>
          </a:prstGeom>
        </p:spPr>
      </p:pic>
    </p:spTree>
    <p:extLst>
      <p:ext uri="{BB962C8B-B14F-4D97-AF65-F5344CB8AC3E}">
        <p14:creationId xmlns:p14="http://schemas.microsoft.com/office/powerpoint/2010/main" val="572899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271221" y="1998759"/>
            <a:ext cx="2485255" cy="4346957"/>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3200" dirty="0"/>
              <a:t>X-Series™ Silver/Bronze Combo</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&amp; bronze jingles, synthetic head</a:t>
            </a:r>
            <a:endParaRPr lang="en-US" sz="1700" b="1" dirty="0"/>
          </a:p>
          <a:p>
            <a:pPr defTabSz="914400">
              <a:lnSpc>
                <a:spcPct val="90000"/>
              </a:lnSpc>
              <a:spcAft>
                <a:spcPts val="600"/>
              </a:spcAft>
            </a:pPr>
            <a:r>
              <a:rPr lang="en-US" dirty="0"/>
              <a:t>X-Series models are synthetic-headed versions of three popular Projection-Plus models. Natural skin is replaced by Remo Renaissance® synthetic material, which is unaffected by changes in humidity or temperature.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71161" y="4545297"/>
            <a:ext cx="3855904" cy="2567503"/>
          </a:xfrm>
          <a:prstGeom prst="rect">
            <a:avLst/>
          </a:prstGeom>
        </p:spPr>
      </p:pic>
    </p:spTree>
    <p:extLst>
      <p:ext uri="{BB962C8B-B14F-4D97-AF65-F5344CB8AC3E}">
        <p14:creationId xmlns:p14="http://schemas.microsoft.com/office/powerpoint/2010/main" val="8528190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271221" y="1998759"/>
            <a:ext cx="2485255" cy="4346957"/>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3200" dirty="0"/>
              <a:t>X-Series™ Silver/Bronze Combo</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&amp; bronze jingles, synthetic head</a:t>
            </a:r>
            <a:endParaRPr lang="en-US" sz="1700" b="1" dirty="0"/>
          </a:p>
          <a:p>
            <a:pPr defTabSz="914400">
              <a:lnSpc>
                <a:spcPct val="90000"/>
              </a:lnSpc>
              <a:spcAft>
                <a:spcPts val="600"/>
              </a:spcAft>
            </a:pPr>
            <a:r>
              <a:rPr lang="en-US" dirty="0"/>
              <a:t>X-Series models are synthetic-headed versions of three popular Projection-Plus models. Natural skin is replaced by Remo Renaissance® synthetic material, which is unaffected by changes in humidity or temperature.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71161" y="4545298"/>
            <a:ext cx="3855904" cy="2567501"/>
          </a:xfrm>
          <a:prstGeom prst="rect">
            <a:avLst/>
          </a:prstGeom>
        </p:spPr>
      </p:pic>
    </p:spTree>
    <p:extLst>
      <p:ext uri="{BB962C8B-B14F-4D97-AF65-F5344CB8AC3E}">
        <p14:creationId xmlns:p14="http://schemas.microsoft.com/office/powerpoint/2010/main" val="405138870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271221" y="1998759"/>
            <a:ext cx="2485255" cy="4346957"/>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3200" dirty="0"/>
              <a:t>X-Series™ Beryllium Copper</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copper jingles, synthetic head</a:t>
            </a:r>
            <a:endParaRPr lang="en-US" sz="1700" b="1" dirty="0"/>
          </a:p>
          <a:p>
            <a:pPr defTabSz="914400">
              <a:lnSpc>
                <a:spcPct val="90000"/>
              </a:lnSpc>
              <a:spcAft>
                <a:spcPts val="600"/>
              </a:spcAft>
            </a:pPr>
            <a:r>
              <a:rPr lang="en-US" dirty="0"/>
              <a:t>X-Series models are synthetic-headed versions of three popular Projection-Plus models. Natural skin is replaced by Remo Renaissance® synthetic material, which is unaffected by changes in humidity or temperature.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71162" y="4545298"/>
            <a:ext cx="3855902" cy="2567501"/>
          </a:xfrm>
          <a:prstGeom prst="rect">
            <a:avLst/>
          </a:prstGeom>
        </p:spPr>
      </p:pic>
    </p:spTree>
    <p:extLst>
      <p:ext uri="{BB962C8B-B14F-4D97-AF65-F5344CB8AC3E}">
        <p14:creationId xmlns:p14="http://schemas.microsoft.com/office/powerpoint/2010/main" val="20851560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3200" dirty="0"/>
              <a:t>Bantamweight™ German Silver</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jingles, synthetic head</a:t>
            </a:r>
            <a:endParaRPr lang="en-US" sz="1700" b="1" dirty="0"/>
          </a:p>
          <a:p>
            <a:pPr defTabSz="914400">
              <a:lnSpc>
                <a:spcPct val="90000"/>
              </a:lnSpc>
              <a:spcAft>
                <a:spcPts val="600"/>
              </a:spcAft>
            </a:pPr>
            <a:r>
              <a:rPr lang="en-US" dirty="0"/>
              <a:t>Weighing 15% less than our other pro-level tambourines, Grover Pro Bantamweight™ Series tambourines are easier to grip, control, and play! The Bantamweight’s shell is narrower in depth, resulting in a professional-quality instrument which can be played with ease and dexterity, especially by younger percussionists and those with smaller hands.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71162" y="5001376"/>
            <a:ext cx="3855902" cy="1655344"/>
          </a:xfrm>
          <a:prstGeom prst="rect">
            <a:avLst/>
          </a:prstGeom>
        </p:spPr>
      </p:pic>
    </p:spTree>
    <p:extLst>
      <p:ext uri="{BB962C8B-B14F-4D97-AF65-F5344CB8AC3E}">
        <p14:creationId xmlns:p14="http://schemas.microsoft.com/office/powerpoint/2010/main" val="173034424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3200" dirty="0"/>
              <a:t>Bantamweight™ Heat-Treated Silver/</a:t>
            </a:r>
            <a:r>
              <a:rPr lang="en-US" sz="3200" dirty="0" err="1"/>
              <a:t>Phospor</a:t>
            </a:r>
            <a:r>
              <a:rPr lang="en-US" sz="3200" dirty="0"/>
              <a:t> Bronze</a:t>
            </a:r>
          </a:p>
          <a:p>
            <a:pPr defTabSz="914400">
              <a:lnSpc>
                <a:spcPct val="90000"/>
              </a:lnSpc>
              <a:spcAft>
                <a:spcPts val="600"/>
              </a:spcAft>
            </a:pPr>
            <a:r>
              <a:rPr lang="en-US" b="1" dirty="0"/>
              <a:t>Heat-treated silver &amp; hand-hammered bronze jingles, synthetic head</a:t>
            </a:r>
            <a:endParaRPr lang="en-US" sz="1700" b="1" dirty="0"/>
          </a:p>
          <a:p>
            <a:pPr defTabSz="914400">
              <a:lnSpc>
                <a:spcPct val="90000"/>
              </a:lnSpc>
              <a:spcAft>
                <a:spcPts val="600"/>
              </a:spcAft>
            </a:pPr>
            <a:r>
              <a:rPr lang="en-US" dirty="0"/>
              <a:t>Weighing 15% less than our other pro-level tambourines, Grover Pro Bantamweight™ Series tambourines are easier to grip, control, and play! The Bantamweight’s shell is narrower in depth, resulting in a professional-quality instrument which can be played with ease and dexterity, especially by younger percussionists and those with smaller hands.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48280" y="4605051"/>
            <a:ext cx="3854498" cy="2566566"/>
          </a:xfrm>
          <a:prstGeom prst="rect">
            <a:avLst/>
          </a:prstGeom>
        </p:spPr>
      </p:pic>
    </p:spTree>
    <p:extLst>
      <p:ext uri="{BB962C8B-B14F-4D97-AF65-F5344CB8AC3E}">
        <p14:creationId xmlns:p14="http://schemas.microsoft.com/office/powerpoint/2010/main" val="335430273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3200" dirty="0"/>
              <a:t>Bantamweight™ Hybrid Silver Tambourine</a:t>
            </a:r>
          </a:p>
          <a:p>
            <a:pPr defTabSz="914400">
              <a:lnSpc>
                <a:spcPct val="90000"/>
              </a:lnSpc>
              <a:spcAft>
                <a:spcPts val="600"/>
              </a:spcAft>
            </a:pPr>
            <a:r>
              <a:rPr lang="en-US" b="1" dirty="0"/>
              <a:t>Heat-treated &amp; hand-hammered silver jingles, synthetic head</a:t>
            </a:r>
            <a:endParaRPr lang="en-US" sz="1700" b="1" dirty="0"/>
          </a:p>
          <a:p>
            <a:pPr defTabSz="914400">
              <a:lnSpc>
                <a:spcPct val="90000"/>
              </a:lnSpc>
              <a:spcAft>
                <a:spcPts val="600"/>
              </a:spcAft>
            </a:pPr>
            <a:r>
              <a:rPr lang="en-US" dirty="0"/>
              <a:t>Weighing 15% less than our other pro-level tambourines, Grover Pro Bantamweight™ Series tambourines are easier to grip, control, and play! The Bantamweight’s shell is narrower in depth, resulting in a professional-quality instrument which can be played with ease and dexterity, especially by younger percussionists and those with smaller hands.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48280" y="4605051"/>
            <a:ext cx="3854498" cy="2566565"/>
          </a:xfrm>
          <a:prstGeom prst="rect">
            <a:avLst/>
          </a:prstGeom>
        </p:spPr>
      </p:pic>
    </p:spTree>
    <p:extLst>
      <p:ext uri="{BB962C8B-B14F-4D97-AF65-F5344CB8AC3E}">
        <p14:creationId xmlns:p14="http://schemas.microsoft.com/office/powerpoint/2010/main" val="341669814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a:bodyPr>
          <a:lstStyle/>
          <a:p>
            <a:pPr defTabSz="914400">
              <a:lnSpc>
                <a:spcPct val="90000"/>
              </a:lnSpc>
              <a:spcAft>
                <a:spcPts val="600"/>
              </a:spcAft>
            </a:pPr>
            <a:r>
              <a:rPr lang="en-US" sz="3200" dirty="0"/>
              <a:t>Studio Pro™ Tambourine – German Silver</a:t>
            </a:r>
          </a:p>
          <a:p>
            <a:pPr defTabSz="914400">
              <a:lnSpc>
                <a:spcPct val="90000"/>
              </a:lnSpc>
              <a:spcAft>
                <a:spcPts val="600"/>
              </a:spcAft>
            </a:pPr>
            <a:r>
              <a:rPr lang="en-US" b="1" dirty="0"/>
              <a:t>Hand-hammered silver jingles, headless</a:t>
            </a:r>
            <a:endParaRPr lang="en-US" sz="1700" b="1" dirty="0"/>
          </a:p>
          <a:p>
            <a:pPr defTabSz="914400">
              <a:lnSpc>
                <a:spcPct val="90000"/>
              </a:lnSpc>
              <a:spcAft>
                <a:spcPts val="600"/>
              </a:spcAft>
            </a:pPr>
            <a:r>
              <a:rPr lang="en-US" sz="1700" dirty="0"/>
              <a:t>The same solid hardwood shell and high-quality jingles that we use for our world-renowned concert tambourines is every bit as suitable for a headless model. Not only is this instrument ideal for studio recording, but it has the cut, articulation, and distinctive full-bodied sound for live performances as well.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48280" y="4605051"/>
            <a:ext cx="3854497" cy="2566565"/>
          </a:xfrm>
          <a:prstGeom prst="rect">
            <a:avLst/>
          </a:prstGeom>
        </p:spPr>
      </p:pic>
    </p:spTree>
    <p:extLst>
      <p:ext uri="{BB962C8B-B14F-4D97-AF65-F5344CB8AC3E}">
        <p14:creationId xmlns:p14="http://schemas.microsoft.com/office/powerpoint/2010/main" val="97694901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a:bodyPr>
          <a:lstStyle/>
          <a:p>
            <a:pPr defTabSz="914400">
              <a:lnSpc>
                <a:spcPct val="90000"/>
              </a:lnSpc>
              <a:spcAft>
                <a:spcPts val="600"/>
              </a:spcAft>
            </a:pPr>
            <a:r>
              <a:rPr lang="en-US" sz="3200" dirty="0"/>
              <a:t>Studio Pro™ Tambourine – Silver Bronze</a:t>
            </a:r>
          </a:p>
          <a:p>
            <a:pPr defTabSz="914400">
              <a:lnSpc>
                <a:spcPct val="90000"/>
              </a:lnSpc>
              <a:spcAft>
                <a:spcPts val="600"/>
              </a:spcAft>
            </a:pPr>
            <a:r>
              <a:rPr lang="en-US" b="1" dirty="0"/>
              <a:t>Hand-hammered silver &amp; bronze jingles, headless</a:t>
            </a:r>
            <a:endParaRPr lang="en-US" sz="1700" b="1" dirty="0"/>
          </a:p>
          <a:p>
            <a:pPr defTabSz="914400">
              <a:lnSpc>
                <a:spcPct val="90000"/>
              </a:lnSpc>
              <a:spcAft>
                <a:spcPts val="600"/>
              </a:spcAft>
            </a:pPr>
            <a:r>
              <a:rPr lang="en-US" sz="1700" dirty="0"/>
              <a:t>The same solid hardwood shell and high-quality jingles that we use for our world-renowned concert tambourines is every bit as suitable for a headless model. Not only is this instrument ideal for studio recording, but it has the cut, articulation, and distinctive full-bodied sound for live performances as well.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48280" y="4605051"/>
            <a:ext cx="3854497" cy="2566564"/>
          </a:xfrm>
          <a:prstGeom prst="rect">
            <a:avLst/>
          </a:prstGeom>
        </p:spPr>
      </p:pic>
    </p:spTree>
    <p:extLst>
      <p:ext uri="{BB962C8B-B14F-4D97-AF65-F5344CB8AC3E}">
        <p14:creationId xmlns:p14="http://schemas.microsoft.com/office/powerpoint/2010/main" val="22480504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7"/>
            <a:ext cx="2879603" cy="4669929"/>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Studio Pro™ Tambourine – Phosphor Bronze</a:t>
            </a:r>
          </a:p>
          <a:p>
            <a:pPr defTabSz="914400">
              <a:lnSpc>
                <a:spcPct val="90000"/>
              </a:lnSpc>
              <a:spcAft>
                <a:spcPts val="600"/>
              </a:spcAft>
            </a:pPr>
            <a:r>
              <a:rPr lang="en-US" b="1" dirty="0"/>
              <a:t>Hand-hammered bronze jingles, headless</a:t>
            </a:r>
            <a:endParaRPr lang="en-US" sz="1700" b="1" dirty="0"/>
          </a:p>
          <a:p>
            <a:pPr defTabSz="914400">
              <a:lnSpc>
                <a:spcPct val="90000"/>
              </a:lnSpc>
              <a:spcAft>
                <a:spcPts val="600"/>
              </a:spcAft>
            </a:pPr>
            <a:r>
              <a:rPr lang="en-US" sz="1700" dirty="0"/>
              <a:t>The same solid hardwood shell and high-quality jingles that we use for our world-renowned concert tambourines is every bit as suitable for a headless model. Not only is this instrument ideal for studio recording, but it has the cut, articulation, and distinctive full-bodied sound for live performances as well.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48281" y="4605051"/>
            <a:ext cx="3854495" cy="2566564"/>
          </a:xfrm>
          <a:prstGeom prst="rect">
            <a:avLst/>
          </a:prstGeom>
        </p:spPr>
      </p:pic>
    </p:spTree>
    <p:extLst>
      <p:ext uri="{BB962C8B-B14F-4D97-AF65-F5344CB8AC3E}">
        <p14:creationId xmlns:p14="http://schemas.microsoft.com/office/powerpoint/2010/main" val="368044976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3626152"/>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Tunable</a:t>
            </a:r>
          </a:p>
          <a:p>
            <a:pPr defTabSz="914400">
              <a:lnSpc>
                <a:spcPct val="90000"/>
              </a:lnSpc>
              <a:spcAft>
                <a:spcPts val="600"/>
              </a:spcAft>
            </a:pPr>
            <a:r>
              <a:rPr lang="en-US" sz="3200" dirty="0"/>
              <a:t>Tambourine</a:t>
            </a:r>
          </a:p>
          <a:p>
            <a:pPr defTabSz="914400">
              <a:lnSpc>
                <a:spcPct val="90000"/>
              </a:lnSpc>
              <a:spcAft>
                <a:spcPts val="600"/>
              </a:spcAft>
            </a:pPr>
            <a:r>
              <a:rPr lang="en-US" b="1" dirty="0"/>
              <a:t>Tunable, customizable tambourine; natural skin head</a:t>
            </a:r>
            <a:endParaRPr lang="en-US" sz="3200" dirty="0"/>
          </a:p>
          <a:p>
            <a:pPr defTabSz="914400">
              <a:lnSpc>
                <a:spcPct val="90000"/>
              </a:lnSpc>
              <a:spcAft>
                <a:spcPts val="600"/>
              </a:spcAft>
            </a:pPr>
            <a:r>
              <a:rPr lang="en-US" sz="1700" dirty="0"/>
              <a:t>The Grover Pro Tunable Tambourine affords players who prefer a natural skin head the ability to maintain a consistent head tension regardless of the temperature and humidity. </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tretch/>
        </p:blipFill>
        <p:spPr>
          <a:xfrm>
            <a:off x="3368679" y="4952345"/>
            <a:ext cx="3944693" cy="1693409"/>
          </a:xfrm>
          <a:prstGeom prst="rect">
            <a:avLst/>
          </a:prstGeom>
        </p:spPr>
      </p:pic>
    </p:spTree>
    <p:extLst>
      <p:ext uri="{BB962C8B-B14F-4D97-AF65-F5344CB8AC3E}">
        <p14:creationId xmlns:p14="http://schemas.microsoft.com/office/powerpoint/2010/main" val="32974634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6"/>
            <a:ext cx="2879603" cy="4857215"/>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SX™ Tambourine – Brass</a:t>
            </a:r>
          </a:p>
          <a:p>
            <a:pPr defTabSz="914400">
              <a:lnSpc>
                <a:spcPct val="90000"/>
              </a:lnSpc>
              <a:spcAft>
                <a:spcPts val="600"/>
              </a:spcAft>
            </a:pPr>
            <a:r>
              <a:rPr lang="en-US" b="1" dirty="0"/>
              <a:t>Stamped brass jingles, synthetic head</a:t>
            </a:r>
            <a:endParaRPr lang="en-US" sz="1700" b="1" dirty="0"/>
          </a:p>
          <a:p>
            <a:pPr defTabSz="914400">
              <a:lnSpc>
                <a:spcPct val="90000"/>
              </a:lnSpc>
              <a:spcAft>
                <a:spcPts val="600"/>
              </a:spcAft>
            </a:pPr>
            <a:r>
              <a:rPr lang="en-US" dirty="0"/>
              <a:t>Our SX™ Tambourines are general-purpose concert instruments specifically designed for those looking for a value-priced, quality concert tambourine. Fabricated from wood fiber, the </a:t>
            </a:r>
            <a:r>
              <a:rPr lang="en-US" dirty="0" err="1"/>
              <a:t>Acousticon</a:t>
            </a:r>
            <a:r>
              <a:rPr lang="en-US" dirty="0"/>
              <a:t>™ shell is formed under heat and pressure creating a strong, durable frame. Pre-tensioned heads made from durable </a:t>
            </a:r>
            <a:r>
              <a:rPr lang="en-US" dirty="0" err="1"/>
              <a:t>Fiberskyn</a:t>
            </a:r>
            <a:r>
              <a:rPr lang="en-US" dirty="0"/>
              <a:t>™ material are chosen for their strength and tension stability.</a:t>
            </a:r>
            <a:endParaRPr lang="en-US" sz="1700"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5136" y="4832186"/>
            <a:ext cx="4428779" cy="2544896"/>
          </a:xfrm>
          <a:prstGeom prst="rect">
            <a:avLst/>
          </a:prstGeom>
        </p:spPr>
      </p:pic>
    </p:spTree>
    <p:extLst>
      <p:ext uri="{BB962C8B-B14F-4D97-AF65-F5344CB8AC3E}">
        <p14:creationId xmlns:p14="http://schemas.microsoft.com/office/powerpoint/2010/main" val="326577322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6"/>
            <a:ext cx="2879603" cy="4857215"/>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SX™ Tambourine – German Silver</a:t>
            </a:r>
          </a:p>
          <a:p>
            <a:pPr defTabSz="914400">
              <a:lnSpc>
                <a:spcPct val="90000"/>
              </a:lnSpc>
              <a:spcAft>
                <a:spcPts val="600"/>
              </a:spcAft>
            </a:pPr>
            <a:r>
              <a:rPr lang="en-US" b="1" dirty="0"/>
              <a:t>Stamped silver jingles, synthetic head</a:t>
            </a:r>
            <a:endParaRPr lang="en-US" sz="1700" b="1" dirty="0"/>
          </a:p>
          <a:p>
            <a:pPr defTabSz="914400">
              <a:lnSpc>
                <a:spcPct val="90000"/>
              </a:lnSpc>
              <a:spcAft>
                <a:spcPts val="600"/>
              </a:spcAft>
            </a:pPr>
            <a:r>
              <a:rPr lang="en-US" dirty="0"/>
              <a:t>Our SX™ Tambourines are general-purpose concert instruments specifically designed for those looking for a value-priced, quality concert tambourine. Fabricated from wood fiber, the </a:t>
            </a:r>
            <a:r>
              <a:rPr lang="en-US" dirty="0" err="1"/>
              <a:t>Acousticon</a:t>
            </a:r>
            <a:r>
              <a:rPr lang="en-US" dirty="0"/>
              <a:t>™ shell is formed under heat and pressure creating a strong, durable frame. Pre-tensioned heads made from durable </a:t>
            </a:r>
            <a:r>
              <a:rPr lang="en-US" dirty="0" err="1"/>
              <a:t>Fiberskyn</a:t>
            </a:r>
            <a:r>
              <a:rPr lang="en-US" dirty="0"/>
              <a:t>™ material are chosen for their strength and tension stability.</a:t>
            </a:r>
            <a:endParaRPr lang="en-US" sz="1700"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5136" y="4859989"/>
            <a:ext cx="4428779" cy="2489290"/>
          </a:xfrm>
          <a:prstGeom prst="rect">
            <a:avLst/>
          </a:prstGeom>
        </p:spPr>
      </p:pic>
    </p:spTree>
    <p:extLst>
      <p:ext uri="{BB962C8B-B14F-4D97-AF65-F5344CB8AC3E}">
        <p14:creationId xmlns:p14="http://schemas.microsoft.com/office/powerpoint/2010/main" val="111298816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6"/>
            <a:ext cx="2879603" cy="4857215"/>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SX™ Tambourine – Silver/Brass</a:t>
            </a:r>
          </a:p>
          <a:p>
            <a:pPr defTabSz="914400">
              <a:lnSpc>
                <a:spcPct val="90000"/>
              </a:lnSpc>
              <a:spcAft>
                <a:spcPts val="600"/>
              </a:spcAft>
            </a:pPr>
            <a:r>
              <a:rPr lang="en-US" b="1" dirty="0"/>
              <a:t>Stamped silver &amp; brass jingles, synthetic head</a:t>
            </a:r>
            <a:endParaRPr lang="en-US" sz="1700" b="1" dirty="0"/>
          </a:p>
          <a:p>
            <a:pPr defTabSz="914400">
              <a:lnSpc>
                <a:spcPct val="90000"/>
              </a:lnSpc>
              <a:spcAft>
                <a:spcPts val="600"/>
              </a:spcAft>
            </a:pPr>
            <a:r>
              <a:rPr lang="en-US" dirty="0"/>
              <a:t>Our SX™ Tambourines are general-purpose concert instruments specifically designed for those looking for a value-priced, quality concert tambourine. Fabricated from wood fiber, the </a:t>
            </a:r>
            <a:r>
              <a:rPr lang="en-US" dirty="0" err="1"/>
              <a:t>Acousticon</a:t>
            </a:r>
            <a:r>
              <a:rPr lang="en-US" dirty="0"/>
              <a:t>™ shell is formed under heat and pressure creating a strong, durable frame. Pre-tensioned heads made from durable </a:t>
            </a:r>
            <a:r>
              <a:rPr lang="en-US" dirty="0" err="1"/>
              <a:t>Fiberskyn</a:t>
            </a:r>
            <a:r>
              <a:rPr lang="en-US" dirty="0"/>
              <a:t>™ material are chosen for their strength and tension stability.</a:t>
            </a:r>
            <a:endParaRPr lang="en-US" sz="1700"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5137" y="4859989"/>
            <a:ext cx="4428777" cy="2489290"/>
          </a:xfrm>
          <a:prstGeom prst="rect">
            <a:avLst/>
          </a:prstGeom>
        </p:spPr>
      </p:pic>
    </p:spTree>
    <p:extLst>
      <p:ext uri="{BB962C8B-B14F-4D97-AF65-F5344CB8AC3E}">
        <p14:creationId xmlns:p14="http://schemas.microsoft.com/office/powerpoint/2010/main" val="143021691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88136" y="1675786"/>
            <a:ext cx="2879603" cy="4857215"/>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3200" dirty="0"/>
              <a:t>SX Plus™ Tambourine – Brass</a:t>
            </a:r>
          </a:p>
          <a:p>
            <a:pPr defTabSz="914400">
              <a:lnSpc>
                <a:spcPct val="90000"/>
              </a:lnSpc>
              <a:spcAft>
                <a:spcPts val="600"/>
              </a:spcAft>
            </a:pPr>
            <a:r>
              <a:rPr lang="en-US" b="1" dirty="0"/>
              <a:t>Hand-hammered &amp; stamped brass jingles, synthetic head</a:t>
            </a:r>
            <a:endParaRPr lang="en-US" sz="1700" b="1" dirty="0"/>
          </a:p>
          <a:p>
            <a:pPr defTabSz="914400">
              <a:lnSpc>
                <a:spcPct val="90000"/>
              </a:lnSpc>
              <a:spcAft>
                <a:spcPts val="600"/>
              </a:spcAft>
            </a:pPr>
            <a:r>
              <a:rPr lang="en-US" dirty="0"/>
              <a:t>Our SX™ Tambourines are general-purpose concert instruments specifically designed for those looking for a value-priced, quality concert tambourine. Fabricated from wood fiber, the </a:t>
            </a:r>
            <a:r>
              <a:rPr lang="en-US" dirty="0" err="1"/>
              <a:t>Acousticon</a:t>
            </a:r>
            <a:r>
              <a:rPr lang="en-US" dirty="0"/>
              <a:t>™ shell is formed under heat and pressure creating a strong, durable frame. Pre-tensioned heads made from durable </a:t>
            </a:r>
            <a:r>
              <a:rPr lang="en-US" dirty="0" err="1"/>
              <a:t>Fiberskyn</a:t>
            </a:r>
            <a:r>
              <a:rPr lang="en-US" dirty="0"/>
              <a:t>™ material are chosen for their strength and tension stability.</a:t>
            </a:r>
            <a:endParaRPr lang="en-US" sz="1700" dirty="0"/>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5137" y="4859989"/>
            <a:ext cx="4428777" cy="2489289"/>
          </a:xfrm>
          <a:prstGeom prst="rect">
            <a:avLst/>
          </a:prstGeom>
        </p:spPr>
      </p:pic>
    </p:spTree>
    <p:extLst>
      <p:ext uri="{BB962C8B-B14F-4D97-AF65-F5344CB8AC3E}">
        <p14:creationId xmlns:p14="http://schemas.microsoft.com/office/powerpoint/2010/main" val="345610261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3626152"/>
          </a:xfrm>
          <a:prstGeom prst="rect">
            <a:avLst/>
          </a:prstGeom>
        </p:spPr>
        <p:txBody>
          <a:bodyPr vert="horz" lIns="91440" tIns="45720" rIns="91440" bIns="45720" rtlCol="0">
            <a:normAutofit/>
          </a:bodyPr>
          <a:lstStyle/>
          <a:p>
            <a:pPr defTabSz="914400">
              <a:lnSpc>
                <a:spcPct val="90000"/>
              </a:lnSpc>
              <a:spcAft>
                <a:spcPts val="600"/>
              </a:spcAft>
            </a:pPr>
            <a:r>
              <a:rPr lang="en-US" sz="3200" dirty="0"/>
              <a:t>German Silver</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jingles, natural skin head</a:t>
            </a:r>
            <a:endParaRPr lang="en-US" sz="1700" b="1" dirty="0"/>
          </a:p>
          <a:p>
            <a:pPr defTabSz="914400">
              <a:lnSpc>
                <a:spcPct val="90000"/>
              </a:lnSpc>
              <a:spcAft>
                <a:spcPts val="600"/>
              </a:spcAft>
            </a:pPr>
            <a:r>
              <a:rPr lang="en-US" sz="1700" dirty="0"/>
              <a:t>Our most popular alloy, German Silver resounds with a clear articulation that is bright, sensitive, and powerful.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9269" y="4867584"/>
            <a:ext cx="3964104" cy="1764570"/>
          </a:xfrm>
          <a:prstGeom prst="rect">
            <a:avLst/>
          </a:prstGeom>
        </p:spPr>
      </p:pic>
    </p:spTree>
    <p:extLst>
      <p:ext uri="{BB962C8B-B14F-4D97-AF65-F5344CB8AC3E}">
        <p14:creationId xmlns:p14="http://schemas.microsoft.com/office/powerpoint/2010/main" val="39734664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3626152"/>
          </a:xfrm>
          <a:prstGeom prst="rect">
            <a:avLst/>
          </a:prstGeom>
        </p:spPr>
        <p:txBody>
          <a:bodyPr vert="horz" lIns="91440" tIns="45720" rIns="91440" bIns="45720" rtlCol="0">
            <a:normAutofit/>
          </a:bodyPr>
          <a:lstStyle/>
          <a:p>
            <a:pPr defTabSz="914400">
              <a:lnSpc>
                <a:spcPct val="90000"/>
              </a:lnSpc>
              <a:spcAft>
                <a:spcPts val="600"/>
              </a:spcAft>
            </a:pPr>
            <a:r>
              <a:rPr lang="en-US" sz="3200" dirty="0"/>
              <a:t>Phosphor  Bronze</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bronze jingles, natural skin head</a:t>
            </a:r>
            <a:endParaRPr lang="en-US" sz="1700" b="1" dirty="0"/>
          </a:p>
          <a:p>
            <a:pPr defTabSz="914400">
              <a:lnSpc>
                <a:spcPct val="90000"/>
              </a:lnSpc>
              <a:spcAft>
                <a:spcPts val="600"/>
              </a:spcAft>
            </a:pPr>
            <a:r>
              <a:rPr lang="en-US" sz="1700" dirty="0"/>
              <a:t>Our Phosphor Bronze model is a favorite of percussionists who desire a deep, darker sound color.</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49269" y="4872398"/>
            <a:ext cx="3964104" cy="1754941"/>
          </a:xfrm>
          <a:prstGeom prst="rect">
            <a:avLst/>
          </a:prstGeom>
        </p:spPr>
      </p:pic>
    </p:spTree>
    <p:extLst>
      <p:ext uri="{BB962C8B-B14F-4D97-AF65-F5344CB8AC3E}">
        <p14:creationId xmlns:p14="http://schemas.microsoft.com/office/powerpoint/2010/main" val="12320969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315632" y="1844524"/>
            <a:ext cx="2485255" cy="3626152"/>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Silver/Bronze Combo</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silver &amp; bronze jingles, natural skin head</a:t>
            </a:r>
            <a:endParaRPr lang="en-US" sz="1700" b="1" dirty="0"/>
          </a:p>
          <a:p>
            <a:pPr defTabSz="914400">
              <a:lnSpc>
                <a:spcPct val="90000"/>
              </a:lnSpc>
              <a:spcAft>
                <a:spcPts val="600"/>
              </a:spcAft>
            </a:pPr>
            <a:r>
              <a:rPr lang="en-US" sz="1700" dirty="0"/>
              <a:t>Grover Pro’s innovative “combo” model was the first tambourine to use fully integrated German Silver and Phosphor Bronze alloys on one tambourine.</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304460" y="4872398"/>
            <a:ext cx="3859583" cy="1847891"/>
          </a:xfrm>
          <a:prstGeom prst="rect">
            <a:avLst/>
          </a:prstGeom>
        </p:spPr>
      </p:pic>
    </p:spTree>
    <p:extLst>
      <p:ext uri="{BB962C8B-B14F-4D97-AF65-F5344CB8AC3E}">
        <p14:creationId xmlns:p14="http://schemas.microsoft.com/office/powerpoint/2010/main" val="240931726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403423" y="1998760"/>
            <a:ext cx="2485255" cy="384018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Beryllium Copper</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copper jingles, natural skin head</a:t>
            </a:r>
            <a:endParaRPr lang="en-US" sz="1700" b="1" dirty="0"/>
          </a:p>
          <a:p>
            <a:pPr defTabSz="914400">
              <a:lnSpc>
                <a:spcPct val="90000"/>
              </a:lnSpc>
              <a:spcAft>
                <a:spcPts val="600"/>
              </a:spcAft>
            </a:pPr>
            <a:r>
              <a:rPr lang="en-US" sz="1700" dirty="0"/>
              <a:t>Beryllium Copper jingles were pioneered by Grover Pro in the 1980s. This rare alloy is chosen by players who want a rich texture with a balanced blend of both bright and dark overtones.</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491954" y="4872398"/>
            <a:ext cx="3484594" cy="1847891"/>
          </a:xfrm>
          <a:prstGeom prst="rect">
            <a:avLst/>
          </a:prstGeom>
        </p:spPr>
      </p:pic>
    </p:spTree>
    <p:extLst>
      <p:ext uri="{BB962C8B-B14F-4D97-AF65-F5344CB8AC3E}">
        <p14:creationId xmlns:p14="http://schemas.microsoft.com/office/powerpoint/2010/main" val="103349108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403423" y="1998760"/>
            <a:ext cx="2485255" cy="3840180"/>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3200" dirty="0"/>
              <a:t>Spanish Silver</a:t>
            </a:r>
          </a:p>
          <a:p>
            <a:pPr defTabSz="914400">
              <a:lnSpc>
                <a:spcPct val="90000"/>
              </a:lnSpc>
              <a:spcAft>
                <a:spcPts val="600"/>
              </a:spcAft>
            </a:pPr>
            <a:r>
              <a:rPr lang="en-US" sz="3200" dirty="0"/>
              <a:t>Tambourine</a:t>
            </a:r>
          </a:p>
          <a:p>
            <a:pPr defTabSz="914400">
              <a:lnSpc>
                <a:spcPct val="90000"/>
              </a:lnSpc>
              <a:spcAft>
                <a:spcPts val="600"/>
              </a:spcAft>
            </a:pPr>
            <a:r>
              <a:rPr lang="en-US" b="1" dirty="0"/>
              <a:t>Fluted silver jingles, natural skin head</a:t>
            </a:r>
            <a:endParaRPr lang="en-US" sz="1700" b="1" dirty="0"/>
          </a:p>
          <a:p>
            <a:pPr defTabSz="914400">
              <a:lnSpc>
                <a:spcPct val="90000"/>
              </a:lnSpc>
              <a:spcAft>
                <a:spcPts val="600"/>
              </a:spcAft>
            </a:pPr>
            <a:r>
              <a:rPr lang="en-US" sz="1700" dirty="0"/>
              <a:t>One of the distinguishing features of the traditional Spanish tambourine are jingles that are fluted (or crinkled). This effectively controls the resonance of the instrument while at the same time adding a focused richness to the sound.</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223117" y="4781320"/>
            <a:ext cx="4119933" cy="1983037"/>
          </a:xfrm>
          <a:prstGeom prst="rect">
            <a:avLst/>
          </a:prstGeom>
        </p:spPr>
      </p:pic>
    </p:spTree>
    <p:extLst>
      <p:ext uri="{BB962C8B-B14F-4D97-AF65-F5344CB8AC3E}">
        <p14:creationId xmlns:p14="http://schemas.microsoft.com/office/powerpoint/2010/main" val="19781711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403423" y="1998760"/>
            <a:ext cx="2485255" cy="3840180"/>
          </a:xfrm>
          <a:prstGeom prst="rect">
            <a:avLst/>
          </a:prstGeom>
        </p:spPr>
        <p:txBody>
          <a:bodyPr vert="horz" lIns="91440" tIns="45720" rIns="91440" bIns="45720" rtlCol="0">
            <a:normAutofit/>
          </a:bodyPr>
          <a:lstStyle/>
          <a:p>
            <a:pPr defTabSz="914400">
              <a:lnSpc>
                <a:spcPct val="90000"/>
              </a:lnSpc>
              <a:spcAft>
                <a:spcPts val="600"/>
              </a:spcAft>
            </a:pPr>
            <a:r>
              <a:rPr lang="en-US" sz="3200" dirty="0"/>
              <a:t>Custom Dry™</a:t>
            </a:r>
          </a:p>
          <a:p>
            <a:pPr defTabSz="914400">
              <a:lnSpc>
                <a:spcPct val="90000"/>
              </a:lnSpc>
              <a:spcAft>
                <a:spcPts val="600"/>
              </a:spcAft>
            </a:pPr>
            <a:r>
              <a:rPr lang="en-US" sz="3200" dirty="0"/>
              <a:t>Tambourine</a:t>
            </a:r>
          </a:p>
          <a:p>
            <a:pPr defTabSz="914400">
              <a:lnSpc>
                <a:spcPct val="90000"/>
              </a:lnSpc>
              <a:spcAft>
                <a:spcPts val="600"/>
              </a:spcAft>
            </a:pPr>
            <a:r>
              <a:rPr lang="en-US" b="1" dirty="0"/>
              <a:t>Heat-treated silver jingles, natural skin head</a:t>
            </a:r>
            <a:endParaRPr lang="en-US" sz="1700" b="1" dirty="0"/>
          </a:p>
          <a:p>
            <a:pPr defTabSz="914400">
              <a:lnSpc>
                <a:spcPct val="90000"/>
              </a:lnSpc>
              <a:spcAft>
                <a:spcPts val="600"/>
              </a:spcAft>
            </a:pPr>
            <a:r>
              <a:rPr lang="en-US" sz="1700" dirty="0"/>
              <a:t>Producing an articulate, “crunchy” spread of overtones, this tambourine is perfect for passages that require exaggerated articulation.</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274045" y="4792337"/>
            <a:ext cx="4040651" cy="1972020"/>
          </a:xfrm>
          <a:prstGeom prst="rect">
            <a:avLst/>
          </a:prstGeom>
        </p:spPr>
      </p:pic>
    </p:spTree>
    <p:extLst>
      <p:ext uri="{BB962C8B-B14F-4D97-AF65-F5344CB8AC3E}">
        <p14:creationId xmlns:p14="http://schemas.microsoft.com/office/powerpoint/2010/main" val="202852731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 y="0"/>
            <a:ext cx="7313372"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23937" cy="73152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255791" cy="73152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4B2BB79-FE12-47A8-98BA-DAA3A77BCDA9}"/>
              </a:ext>
            </a:extLst>
          </p:cNvPr>
          <p:cNvSpPr txBox="1"/>
          <p:nvPr/>
        </p:nvSpPr>
        <p:spPr>
          <a:xfrm>
            <a:off x="403423" y="1998760"/>
            <a:ext cx="2485255" cy="3972382"/>
          </a:xfrm>
          <a:prstGeom prst="rect">
            <a:avLst/>
          </a:prstGeom>
        </p:spPr>
        <p:txBody>
          <a:bodyPr vert="horz" lIns="91440" tIns="45720" rIns="91440" bIns="45720" rtlCol="0">
            <a:normAutofit fontScale="92500"/>
          </a:bodyPr>
          <a:lstStyle/>
          <a:p>
            <a:pPr defTabSz="914400">
              <a:lnSpc>
                <a:spcPct val="90000"/>
              </a:lnSpc>
              <a:spcAft>
                <a:spcPts val="600"/>
              </a:spcAft>
            </a:pPr>
            <a:r>
              <a:rPr lang="en-US" sz="3200" dirty="0"/>
              <a:t>Hybrid</a:t>
            </a:r>
          </a:p>
          <a:p>
            <a:pPr defTabSz="914400">
              <a:lnSpc>
                <a:spcPct val="90000"/>
              </a:lnSpc>
              <a:spcAft>
                <a:spcPts val="600"/>
              </a:spcAft>
            </a:pPr>
            <a:r>
              <a:rPr lang="en-US" sz="3200" dirty="0"/>
              <a:t>Tambourine</a:t>
            </a:r>
          </a:p>
          <a:p>
            <a:pPr defTabSz="914400">
              <a:lnSpc>
                <a:spcPct val="90000"/>
              </a:lnSpc>
              <a:spcAft>
                <a:spcPts val="600"/>
              </a:spcAft>
            </a:pPr>
            <a:r>
              <a:rPr lang="en-US" b="1" dirty="0"/>
              <a:t>Hand-hammered &amp; heat-treated silver jingles, natural skin head</a:t>
            </a:r>
            <a:endParaRPr lang="en-US" sz="1700" b="1" dirty="0"/>
          </a:p>
          <a:p>
            <a:pPr defTabSz="914400">
              <a:lnSpc>
                <a:spcPct val="90000"/>
              </a:lnSpc>
              <a:spcAft>
                <a:spcPts val="600"/>
              </a:spcAft>
            </a:pPr>
            <a:r>
              <a:rPr lang="en-US" sz="1700" dirty="0"/>
              <a:t>Our innovative Hybrid Silver tambourine blends German Silver with Custom Dry jingles. Perhaps our most versatile model, this tambourine is an excellent choice for those who need one tambourine to do it all.</a:t>
            </a:r>
          </a:p>
        </p:txBody>
      </p:sp>
      <p:pic>
        <p:nvPicPr>
          <p:cNvPr id="1026" name="Picture 2">
            <a:extLst>
              <a:ext uri="{FF2B5EF4-FFF2-40B4-BE49-F238E27FC236}">
                <a16:creationId xmlns:a16="http://schemas.microsoft.com/office/drawing/2014/main" id="{CF1DDB1C-1935-479F-8BA3-5966C337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549884" y="1210566"/>
            <a:ext cx="2361893" cy="930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A0B236-B5FD-49F4-8D67-693A19A62F2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274045" y="4812104"/>
            <a:ext cx="4040651" cy="1932485"/>
          </a:xfrm>
          <a:prstGeom prst="rect">
            <a:avLst/>
          </a:prstGeom>
        </p:spPr>
      </p:pic>
    </p:spTree>
    <p:extLst>
      <p:ext uri="{BB962C8B-B14F-4D97-AF65-F5344CB8AC3E}">
        <p14:creationId xmlns:p14="http://schemas.microsoft.com/office/powerpoint/2010/main" val="326896772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D5B621E1C7E248941487BAD2DA8236" ma:contentTypeVersion="13" ma:contentTypeDescription="Create a new document." ma:contentTypeScope="" ma:versionID="0d1e41ec623fa455a0fabc26ca411cfe">
  <xsd:schema xmlns:xsd="http://www.w3.org/2001/XMLSchema" xmlns:xs="http://www.w3.org/2001/XMLSchema" xmlns:p="http://schemas.microsoft.com/office/2006/metadata/properties" xmlns:ns2="ee5a2d30-1b69-4bbc-a828-cff1e13813d4" xmlns:ns3="777e61dc-7379-42d4-a4d9-cdcfc19bec34" targetNamespace="http://schemas.microsoft.com/office/2006/metadata/properties" ma:root="true" ma:fieldsID="05815ace2448de04c0160faf232e0be6" ns2:_="" ns3:_="">
    <xsd:import namespace="ee5a2d30-1b69-4bbc-a828-cff1e13813d4"/>
    <xsd:import namespace="777e61dc-7379-42d4-a4d9-cdcfc19bec3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element ref="ns3:MediaServiceAutoKeyPoints" minOccurs="0"/>
                <xsd:element ref="ns3:MediaServiceKeyPoints" minOccurs="0"/>
                <xsd:element ref="ns3:dy0v"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a2d30-1b69-4bbc-a828-cff1e13813d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7e61dc-7379-42d4-a4d9-cdcfc19bec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dy0v" ma:index="23" nillable="true" ma:displayName="Number" ma:internalName="dy0v">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e5a2d30-1b69-4bbc-a828-cff1e13813d4">2KDQWWA6M2HZ-1797715284-9451</_dlc_DocId>
    <_dlc_DocIdUrl xmlns="ee5a2d30-1b69-4bbc-a828-cff1e13813d4">
      <Url>https://rhythmband.sharepoint.com/sites/RBIProductMediaLibrary/_layouts/15/DocIdRedir.aspx?ID=2KDQWWA6M2HZ-1797715284-9451</Url>
      <Description>2KDQWWA6M2HZ-1797715284-9451</Description>
    </_dlc_DocIdUrl>
    <dy0v xmlns="777e61dc-7379-42d4-a4d9-cdcfc19bec34" xsi:nil="true"/>
  </documentManagement>
</p:properties>
</file>

<file path=customXml/itemProps1.xml><?xml version="1.0" encoding="utf-8"?>
<ds:datastoreItem xmlns:ds="http://schemas.openxmlformats.org/officeDocument/2006/customXml" ds:itemID="{3F366B45-ED8D-4AA4-B807-F24464CF4160}"/>
</file>

<file path=customXml/itemProps2.xml><?xml version="1.0" encoding="utf-8"?>
<ds:datastoreItem xmlns:ds="http://schemas.openxmlformats.org/officeDocument/2006/customXml" ds:itemID="{18C8AE79-40C8-4D5B-A87A-1603DC504F8F}"/>
</file>

<file path=customXml/itemProps3.xml><?xml version="1.0" encoding="utf-8"?>
<ds:datastoreItem xmlns:ds="http://schemas.openxmlformats.org/officeDocument/2006/customXml" ds:itemID="{FEBE0B78-6C1B-4D08-8DCB-2111962D59DF}"/>
</file>

<file path=customXml/itemProps4.xml><?xml version="1.0" encoding="utf-8"?>
<ds:datastoreItem xmlns:ds="http://schemas.openxmlformats.org/officeDocument/2006/customXml" ds:itemID="{EA3D1D57-EBCF-4901-8755-43E7C36866A7}"/>
</file>

<file path=docProps/app.xml><?xml version="1.0" encoding="utf-8"?>
<Properties xmlns="http://schemas.openxmlformats.org/officeDocument/2006/extended-properties" xmlns:vt="http://schemas.openxmlformats.org/officeDocument/2006/docPropsVTypes">
  <TotalTime>161</TotalTime>
  <Words>1246</Words>
  <Application>Microsoft Macintosh PowerPoint</Application>
  <PresentationFormat>Custom</PresentationFormat>
  <Paragraphs>81</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Kirkpatrick</dc:creator>
  <cp:lastModifiedBy>RBI Music - Marketing</cp:lastModifiedBy>
  <cp:revision>7</cp:revision>
  <dcterms:created xsi:type="dcterms:W3CDTF">2021-01-13T19:27:23Z</dcterms:created>
  <dcterms:modified xsi:type="dcterms:W3CDTF">2021-01-19T00:46:41Z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0x0101000AD5B621E1C7E248941487BAD2DA8236</vt:lpwstr>
  </property>
  <property fmtid="{D5CDD505-2E9C-101B-9397-08002B2CF9AE}" pid="3" name="_dlc_DocIdItemGuid">
    <vt:lpwstr>4af53983-5c2a-467c-bb91-717f30fccf3c</vt:lpwstr>
  </property>
</Properties>
</file>