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88" r:id="rId4"/>
    <p:sldId id="289" r:id="rId5"/>
    <p:sldId id="290" r:id="rId6"/>
    <p:sldId id="291" r:id="rId7"/>
    <p:sldId id="292" r:id="rId8"/>
    <p:sldId id="293" r:id="rId9"/>
    <p:sldId id="294" r:id="rId10"/>
    <p:sldId id="295" r:id="rId11"/>
    <p:sldId id="296" r:id="rId12"/>
    <p:sldId id="297" r:id="rId13"/>
    <p:sldId id="308" r:id="rId14"/>
    <p:sldId id="298" r:id="rId15"/>
    <p:sldId id="299" r:id="rId16"/>
    <p:sldId id="300" r:id="rId17"/>
    <p:sldId id="301" r:id="rId18"/>
    <p:sldId id="302" r:id="rId19"/>
    <p:sldId id="303" r:id="rId20"/>
    <p:sldId id="304" r:id="rId21"/>
    <p:sldId id="305" r:id="rId22"/>
    <p:sldId id="306" r:id="rId23"/>
    <p:sldId id="307" r:id="rId24"/>
    <p:sldId id="309" r:id="rId25"/>
  </p:sldIdLst>
  <p:sldSz cx="7315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73DC9-EBD4-B048-A911-387DAEEA006F}" v="94" dt="2021-01-19T19:28:14.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116" d="100"/>
          <a:sy n="116" d="100"/>
        </p:scale>
        <p:origin x="1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197187"/>
            <a:ext cx="6217920" cy="254677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42174"/>
            <a:ext cx="54864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173144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153823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389467"/>
            <a:ext cx="157734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389467"/>
            <a:ext cx="464058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288551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421653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823722"/>
            <a:ext cx="6309360" cy="304291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4895429"/>
            <a:ext cx="6309360" cy="160019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13520-EF0B-4D2B-95CF-5DAA1698E453}"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62224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513520-EF0B-4D2B-95CF-5DAA1698E453}"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58810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389468"/>
            <a:ext cx="630936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1793241"/>
            <a:ext cx="3094672"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2672080"/>
            <a:ext cx="3094672"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793241"/>
            <a:ext cx="3109913"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2672080"/>
            <a:ext cx="3109913"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13520-EF0B-4D2B-95CF-5DAA1698E453}" type="datetimeFigureOut">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71442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513520-EF0B-4D2B-95CF-5DAA1698E453}" type="datetimeFigureOut">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01476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13520-EF0B-4D2B-95CF-5DAA1698E453}" type="datetimeFigureOut">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57071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053255"/>
            <a:ext cx="370332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C513520-EF0B-4D2B-95CF-5DAA1698E453}"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24703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053255"/>
            <a:ext cx="3703320" cy="5198533"/>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C513520-EF0B-4D2B-95CF-5DAA1698E453}"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29923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89468"/>
            <a:ext cx="630936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947333"/>
            <a:ext cx="630936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6780108"/>
            <a:ext cx="164592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0C513520-EF0B-4D2B-95CF-5DAA1698E453}" type="datetimeFigureOut">
              <a:rPr lang="en-US" smtClean="0"/>
              <a:t>1/19/21</a:t>
            </a:fld>
            <a:endParaRPr lang="en-US"/>
          </a:p>
        </p:txBody>
      </p:sp>
      <p:sp>
        <p:nvSpPr>
          <p:cNvPr id="5" name="Footer Placeholder 4"/>
          <p:cNvSpPr>
            <a:spLocks noGrp="1"/>
          </p:cNvSpPr>
          <p:nvPr>
            <p:ph type="ftr" sz="quarter" idx="3"/>
          </p:nvPr>
        </p:nvSpPr>
        <p:spPr>
          <a:xfrm>
            <a:off x="2423160" y="6780108"/>
            <a:ext cx="246888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6780108"/>
            <a:ext cx="164592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D53B4174-0B5C-4B64-A66B-1A096974804D}" type="slidenum">
              <a:rPr lang="en-US" smtClean="0"/>
              <a:t>‹#›</a:t>
            </a:fld>
            <a:endParaRPr lang="en-US"/>
          </a:p>
        </p:txBody>
      </p:sp>
    </p:spTree>
    <p:extLst>
      <p:ext uri="{BB962C8B-B14F-4D97-AF65-F5344CB8AC3E}">
        <p14:creationId xmlns:p14="http://schemas.microsoft.com/office/powerpoint/2010/main" val="2914004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432578"/>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Accessories</a:t>
            </a:r>
          </a:p>
          <a:p>
            <a:r>
              <a:rPr lang="en-US" dirty="0"/>
              <a:t>Designed with input from the world’s top percussive artists, our wide range of percussion accessories provide percussionists with the tools that enable them to sound their best! Ergonomic in design and functionality, these products offer players solutions that help them achieve their optimum technical skill level.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348E76-2F4C-8C4B-AE33-04104B0D45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8791" y="2141008"/>
            <a:ext cx="1592862" cy="842624"/>
          </a:xfrm>
          <a:prstGeom prst="rect">
            <a:avLst/>
          </a:prstGeom>
        </p:spPr>
      </p:pic>
      <p:pic>
        <p:nvPicPr>
          <p:cNvPr id="9" name="Picture 8" descr="A picture containing black, drum&#10;&#10;Description automatically generated">
            <a:extLst>
              <a:ext uri="{FF2B5EF4-FFF2-40B4-BE49-F238E27FC236}">
                <a16:creationId xmlns:a16="http://schemas.microsoft.com/office/drawing/2014/main" id="{4739288A-2909-D849-A64E-878762337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524" y="3692462"/>
            <a:ext cx="1693206" cy="1705058"/>
          </a:xfrm>
          <a:prstGeom prst="rect">
            <a:avLst/>
          </a:prstGeom>
        </p:spPr>
      </p:pic>
      <p:pic>
        <p:nvPicPr>
          <p:cNvPr id="11" name="Picture 10" descr="A picture containing candelabrum&#10;&#10;Description automatically generated">
            <a:extLst>
              <a:ext uri="{FF2B5EF4-FFF2-40B4-BE49-F238E27FC236}">
                <a16:creationId xmlns:a16="http://schemas.microsoft.com/office/drawing/2014/main" id="{603C6D0F-1A1D-2C47-86CD-E2EBA363F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32" y="4914812"/>
            <a:ext cx="2379643" cy="2379643"/>
          </a:xfrm>
          <a:prstGeom prst="rect">
            <a:avLst/>
          </a:prstGeom>
        </p:spPr>
      </p:pic>
      <p:pic>
        <p:nvPicPr>
          <p:cNvPr id="3" name="Picture 2">
            <a:extLst>
              <a:ext uri="{FF2B5EF4-FFF2-40B4-BE49-F238E27FC236}">
                <a16:creationId xmlns:a16="http://schemas.microsoft.com/office/drawing/2014/main" id="{CAB90389-ED5C-2D45-8933-F118231F2A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56027" y="4497504"/>
            <a:ext cx="2595362" cy="3214258"/>
          </a:xfrm>
          <a:prstGeom prst="rect">
            <a:avLst/>
          </a:prstGeom>
        </p:spPr>
      </p:pic>
      <p:pic>
        <p:nvPicPr>
          <p:cNvPr id="13" name="Picture 12" descr="A picture containing text, wooden, wood&#10;&#10;Description automatically generated">
            <a:extLst>
              <a:ext uri="{FF2B5EF4-FFF2-40B4-BE49-F238E27FC236}">
                <a16:creationId xmlns:a16="http://schemas.microsoft.com/office/drawing/2014/main" id="{1E0414B1-29D6-C546-8F36-DA78FEE142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1595" y="2860679"/>
            <a:ext cx="1894038" cy="927995"/>
          </a:xfrm>
          <a:prstGeom prst="rect">
            <a:avLst/>
          </a:prstGeom>
        </p:spPr>
      </p:pic>
    </p:spTree>
    <p:extLst>
      <p:ext uri="{BB962C8B-B14F-4D97-AF65-F5344CB8AC3E}">
        <p14:creationId xmlns:p14="http://schemas.microsoft.com/office/powerpoint/2010/main" val="65127419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327094" y="3775510"/>
            <a:ext cx="3845772" cy="2722670"/>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Tambourine Head Kits</a:t>
            </a:r>
          </a:p>
          <a:p>
            <a:pPr defTabSz="914400">
              <a:lnSpc>
                <a:spcPct val="90000"/>
              </a:lnSpc>
              <a:spcAft>
                <a:spcPts val="600"/>
              </a:spcAft>
            </a:pPr>
            <a:r>
              <a:rPr lang="en-US" b="1" dirty="0"/>
              <a:t>DIY head replacement</a:t>
            </a:r>
          </a:p>
          <a:p>
            <a:pPr defTabSz="914400">
              <a:lnSpc>
                <a:spcPct val="90000"/>
              </a:lnSpc>
              <a:spcAft>
                <a:spcPts val="600"/>
              </a:spcAft>
            </a:pPr>
            <a:endParaRPr lang="en-US" b="1" dirty="0"/>
          </a:p>
          <a:p>
            <a:pPr defTabSz="914400">
              <a:lnSpc>
                <a:spcPct val="90000"/>
              </a:lnSpc>
              <a:spcAft>
                <a:spcPts val="600"/>
              </a:spcAft>
            </a:pPr>
            <a:r>
              <a:rPr lang="en-US" dirty="0"/>
              <a:t>Includes premium skin head, special mounting band, and instructions.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318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426246" y="3351574"/>
            <a:ext cx="3779670" cy="3563496"/>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Miller Machine</a:t>
            </a:r>
          </a:p>
          <a:p>
            <a:pPr defTabSz="914400">
              <a:lnSpc>
                <a:spcPct val="90000"/>
              </a:lnSpc>
              <a:spcAft>
                <a:spcPts val="600"/>
              </a:spcAft>
            </a:pPr>
            <a:r>
              <a:rPr lang="en-US" b="1" dirty="0"/>
              <a:t>The ultimate triangle triggering device!</a:t>
            </a:r>
          </a:p>
          <a:p>
            <a:pPr defTabSz="914400">
              <a:lnSpc>
                <a:spcPct val="90000"/>
              </a:lnSpc>
              <a:spcAft>
                <a:spcPts val="600"/>
              </a:spcAft>
            </a:pPr>
            <a:endParaRPr lang="en-US" b="1" dirty="0"/>
          </a:p>
          <a:p>
            <a:pPr defTabSz="914400">
              <a:lnSpc>
                <a:spcPct val="90000"/>
              </a:lnSpc>
              <a:spcAft>
                <a:spcPts val="600"/>
              </a:spcAft>
            </a:pPr>
            <a:r>
              <a:rPr lang="en-US" dirty="0"/>
              <a:t>This fully adjustable machine allows multi-percussionists to play a triangle with their hands or mallets. </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410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426246" y="3789767"/>
            <a:ext cx="3779670" cy="2687109"/>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Dual Triangle Mount </a:t>
            </a:r>
          </a:p>
          <a:p>
            <a:pPr defTabSz="914400">
              <a:lnSpc>
                <a:spcPct val="90000"/>
              </a:lnSpc>
              <a:spcAft>
                <a:spcPts val="600"/>
              </a:spcAft>
            </a:pPr>
            <a:r>
              <a:rPr lang="en-US" b="1" dirty="0"/>
              <a:t>Perfect for orchestras, pit percussionists, drum set players, or multi-percussion set-ups.</a:t>
            </a:r>
          </a:p>
          <a:p>
            <a:pPr defTabSz="914400">
              <a:lnSpc>
                <a:spcPct val="90000"/>
              </a:lnSpc>
              <a:spcAft>
                <a:spcPts val="600"/>
              </a:spcAft>
            </a:pPr>
            <a:endParaRPr lang="en-US" b="1" dirty="0"/>
          </a:p>
          <a:p>
            <a:pPr defTabSz="914400">
              <a:lnSpc>
                <a:spcPct val="90000"/>
              </a:lnSpc>
              <a:spcAft>
                <a:spcPts val="600"/>
              </a:spcAft>
            </a:pPr>
            <a:r>
              <a:rPr lang="en-US" dirty="0"/>
              <a:t>Mounts one or two triangles to a cymbal stand. An adjustable side arm extension enables suspension in a vertical or horizontal configuration. Our exclusive “nodal” system allows the triangle to resonate freely.</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0402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272010" y="2615322"/>
            <a:ext cx="4255790" cy="4255790"/>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Triangle Arm </a:t>
            </a:r>
          </a:p>
          <a:p>
            <a:pPr defTabSz="914400">
              <a:lnSpc>
                <a:spcPct val="90000"/>
              </a:lnSpc>
              <a:spcAft>
                <a:spcPts val="600"/>
              </a:spcAft>
            </a:pPr>
            <a:r>
              <a:rPr lang="en-US" b="1" dirty="0"/>
              <a:t>Suspend any triangle</a:t>
            </a:r>
          </a:p>
          <a:p>
            <a:pPr defTabSz="914400">
              <a:lnSpc>
                <a:spcPct val="90000"/>
              </a:lnSpc>
              <a:spcAft>
                <a:spcPts val="600"/>
              </a:spcAft>
            </a:pPr>
            <a:endParaRPr lang="en-US" b="1" dirty="0"/>
          </a:p>
          <a:p>
            <a:pPr defTabSz="914400">
              <a:lnSpc>
                <a:spcPct val="90000"/>
              </a:lnSpc>
              <a:spcAft>
                <a:spcPts val="600"/>
              </a:spcAft>
            </a:pPr>
            <a:r>
              <a:rPr lang="en-US" dirty="0"/>
              <a:t>The solid aluminum “L” arm fits any 3/8″ mounting bracket. Use it with our Multi-Stand Adapter for maximum flexibility in mounting.</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4012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426246" y="4206743"/>
            <a:ext cx="3779670" cy="1853157"/>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Pro Triangle Clip</a:t>
            </a:r>
          </a:p>
          <a:p>
            <a:pPr defTabSz="914400">
              <a:lnSpc>
                <a:spcPct val="90000"/>
              </a:lnSpc>
              <a:spcAft>
                <a:spcPts val="600"/>
              </a:spcAft>
            </a:pPr>
            <a:r>
              <a:rPr lang="en-US" b="1" dirty="0"/>
              <a:t>Manufactured from New England hardwood for its strength and light weight.</a:t>
            </a:r>
          </a:p>
          <a:p>
            <a:pPr defTabSz="914400">
              <a:lnSpc>
                <a:spcPct val="90000"/>
              </a:lnSpc>
              <a:spcAft>
                <a:spcPts val="600"/>
              </a:spcAft>
            </a:pPr>
            <a:endParaRPr lang="en-US" b="1" dirty="0"/>
          </a:p>
          <a:p>
            <a:pPr defTabSz="914400">
              <a:lnSpc>
                <a:spcPct val="90000"/>
              </a:lnSpc>
              <a:spcAft>
                <a:spcPts val="600"/>
              </a:spcAft>
            </a:pPr>
            <a:r>
              <a:rPr lang="en-US" dirty="0"/>
              <a:t>The easy action spring allows the player to open the clip with one hand, so the triangle may be removed and clipped to a stand using only the holding hand. Our exclusive “nodal” suspension system allows maximum resonance.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7939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439760" y="4206743"/>
            <a:ext cx="3752642" cy="1853157"/>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Sound Values™ Triangle Clip</a:t>
            </a:r>
          </a:p>
          <a:p>
            <a:pPr defTabSz="914400">
              <a:lnSpc>
                <a:spcPct val="90000"/>
              </a:lnSpc>
              <a:spcAft>
                <a:spcPts val="600"/>
              </a:spcAft>
            </a:pPr>
            <a:r>
              <a:rPr lang="en-US" b="1" dirty="0"/>
              <a:t>An economical clip good for smaller triangles.</a:t>
            </a:r>
          </a:p>
          <a:p>
            <a:pPr defTabSz="914400">
              <a:lnSpc>
                <a:spcPct val="90000"/>
              </a:lnSpc>
              <a:spcAft>
                <a:spcPts val="600"/>
              </a:spcAft>
            </a:pPr>
            <a:endParaRPr lang="en-US" b="1" dirty="0"/>
          </a:p>
          <a:p>
            <a:pPr defTabSz="914400">
              <a:lnSpc>
                <a:spcPct val="90000"/>
              </a:lnSpc>
              <a:spcAft>
                <a:spcPts val="600"/>
              </a:spcAft>
            </a:pPr>
            <a:r>
              <a:rPr lang="en-US" dirty="0"/>
              <a:t>Molded from impact-resistant plastic and features a single nodal suspension cord. This economical clip is sturdy, durable and a great choice for schools and budget-minded players.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029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536415" y="3657600"/>
            <a:ext cx="3655771" cy="3581164"/>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Triangle Case</a:t>
            </a:r>
          </a:p>
          <a:p>
            <a:pPr defTabSz="914400">
              <a:lnSpc>
                <a:spcPct val="90000"/>
              </a:lnSpc>
              <a:spcAft>
                <a:spcPts val="600"/>
              </a:spcAft>
            </a:pPr>
            <a:r>
              <a:rPr lang="en-US" b="1" dirty="0" err="1"/>
              <a:t>Cordura</a:t>
            </a:r>
            <a:r>
              <a:rPr lang="en-US" b="1" dirty="0"/>
              <a:t>® triangle bags come standard with all triangles, but are also available separately.</a:t>
            </a:r>
          </a:p>
          <a:p>
            <a:pPr defTabSz="914400">
              <a:lnSpc>
                <a:spcPct val="90000"/>
              </a:lnSpc>
              <a:spcAft>
                <a:spcPts val="600"/>
              </a:spcAft>
            </a:pPr>
            <a:endParaRPr lang="en-US" b="1" dirty="0"/>
          </a:p>
          <a:p>
            <a:pPr defTabSz="914400">
              <a:lnSpc>
                <a:spcPct val="90000"/>
              </a:lnSpc>
              <a:spcAft>
                <a:spcPts val="600"/>
              </a:spcAft>
            </a:pPr>
            <a:r>
              <a:rPr lang="en-US" dirty="0"/>
              <a:t>Protect your triangular investments with our zippered storage cases!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843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640034" y="2698233"/>
            <a:ext cx="3359533" cy="4540531"/>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Triangle Beater Case</a:t>
            </a:r>
          </a:p>
          <a:p>
            <a:pPr defTabSz="914400">
              <a:lnSpc>
                <a:spcPct val="90000"/>
              </a:lnSpc>
              <a:spcAft>
                <a:spcPts val="600"/>
              </a:spcAft>
            </a:pPr>
            <a:r>
              <a:rPr lang="en-US" b="1" dirty="0"/>
              <a:t>Our </a:t>
            </a:r>
            <a:r>
              <a:rPr lang="en-US" b="1" dirty="0" err="1"/>
              <a:t>Cordura</a:t>
            </a:r>
            <a:r>
              <a:rPr lang="en-US" b="1" dirty="0"/>
              <a:t>® triangle beater cases come standard with Alloy 303 and Tubular beaters, but are also available separately.</a:t>
            </a:r>
          </a:p>
          <a:p>
            <a:pPr defTabSz="914400">
              <a:lnSpc>
                <a:spcPct val="90000"/>
              </a:lnSpc>
              <a:spcAft>
                <a:spcPts val="600"/>
              </a:spcAft>
            </a:pPr>
            <a:endParaRPr lang="en-US" b="1" dirty="0"/>
          </a:p>
          <a:p>
            <a:pPr defTabSz="914400">
              <a:lnSpc>
                <a:spcPct val="90000"/>
              </a:lnSpc>
              <a:spcAft>
                <a:spcPts val="600"/>
              </a:spcAft>
            </a:pPr>
            <a:r>
              <a:rPr lang="en-US" dirty="0"/>
              <a:t>Our triangle beater case will easily hold five pairs of beaters. It neatly folds up using a Velcro closure. A great way to keep your beater collection organized!</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1416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rot="17670001">
            <a:off x="2915300" y="3915053"/>
            <a:ext cx="4672178" cy="1626101"/>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Snare Wires </a:t>
            </a:r>
          </a:p>
          <a:p>
            <a:pPr defTabSz="914400">
              <a:lnSpc>
                <a:spcPct val="90000"/>
              </a:lnSpc>
              <a:spcAft>
                <a:spcPts val="600"/>
              </a:spcAft>
            </a:pPr>
            <a:r>
              <a:rPr lang="en-US" b="1" dirty="0"/>
              <a:t>Non-Spiral Snare Systems.</a:t>
            </a:r>
          </a:p>
          <a:p>
            <a:pPr defTabSz="914400">
              <a:lnSpc>
                <a:spcPct val="90000"/>
              </a:lnSpc>
              <a:spcAft>
                <a:spcPts val="600"/>
              </a:spcAft>
            </a:pPr>
            <a:endParaRPr lang="en-US" b="1" dirty="0"/>
          </a:p>
          <a:p>
            <a:pPr marL="285750" indent="-285750" defTabSz="914400">
              <a:lnSpc>
                <a:spcPct val="90000"/>
              </a:lnSpc>
              <a:spcAft>
                <a:spcPts val="600"/>
              </a:spcAft>
              <a:buFont typeface="Arial" panose="020B0604020202020204" pitchFamily="34" charset="0"/>
              <a:buChar char="•"/>
            </a:pPr>
            <a:r>
              <a:rPr lang="en-US" dirty="0"/>
              <a:t>JD – Jazz Dark, Light gauge</a:t>
            </a:r>
          </a:p>
          <a:p>
            <a:pPr marL="285750" indent="-285750" defTabSz="914400">
              <a:lnSpc>
                <a:spcPct val="90000"/>
              </a:lnSpc>
              <a:spcAft>
                <a:spcPts val="600"/>
              </a:spcAft>
              <a:buFont typeface="Arial" panose="020B0604020202020204" pitchFamily="34" charset="0"/>
              <a:buChar char="•"/>
            </a:pPr>
            <a:r>
              <a:rPr lang="en-US" dirty="0"/>
              <a:t>JB – Jazz Bright, Light gauge</a:t>
            </a:r>
          </a:p>
          <a:p>
            <a:pPr marL="285750" indent="-285750" defTabSz="914400">
              <a:lnSpc>
                <a:spcPct val="90000"/>
              </a:lnSpc>
              <a:spcAft>
                <a:spcPts val="600"/>
              </a:spcAft>
              <a:buFont typeface="Arial" panose="020B0604020202020204" pitchFamily="34" charset="0"/>
              <a:buChar char="•"/>
            </a:pPr>
            <a:r>
              <a:rPr lang="en-US" dirty="0"/>
              <a:t>CD – Club Dark, Medium gauge</a:t>
            </a:r>
          </a:p>
          <a:p>
            <a:pPr marL="285750" indent="-285750" defTabSz="914400">
              <a:lnSpc>
                <a:spcPct val="90000"/>
              </a:lnSpc>
              <a:spcAft>
                <a:spcPts val="600"/>
              </a:spcAft>
              <a:buFont typeface="Arial" panose="020B0604020202020204" pitchFamily="34" charset="0"/>
              <a:buChar char="•"/>
            </a:pPr>
            <a:r>
              <a:rPr lang="en-US" dirty="0"/>
              <a:t>CB – Club Bright, Medium gauge</a:t>
            </a:r>
          </a:p>
          <a:p>
            <a:pPr marL="285750" indent="-285750" defTabSz="914400">
              <a:lnSpc>
                <a:spcPct val="90000"/>
              </a:lnSpc>
              <a:spcAft>
                <a:spcPts val="600"/>
              </a:spcAft>
              <a:buFont typeface="Arial" panose="020B0604020202020204" pitchFamily="34" charset="0"/>
              <a:buChar char="•"/>
            </a:pPr>
            <a:r>
              <a:rPr lang="en-US" dirty="0"/>
              <a:t>CC – Club Combo, Medium gauge</a:t>
            </a:r>
          </a:p>
          <a:p>
            <a:pPr marL="285750" indent="-285750" defTabSz="914400">
              <a:lnSpc>
                <a:spcPct val="90000"/>
              </a:lnSpc>
              <a:spcAft>
                <a:spcPts val="600"/>
              </a:spcAft>
              <a:buFont typeface="Arial" panose="020B0604020202020204" pitchFamily="34" charset="0"/>
              <a:buChar char="•"/>
            </a:pPr>
            <a:r>
              <a:rPr lang="en-US" dirty="0"/>
              <a:t>And 7 more types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57749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290870" y="4307597"/>
            <a:ext cx="3916493" cy="2610996"/>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Rim Guard™ </a:t>
            </a:r>
          </a:p>
          <a:p>
            <a:pPr defTabSz="914400">
              <a:lnSpc>
                <a:spcPct val="90000"/>
              </a:lnSpc>
              <a:spcAft>
                <a:spcPts val="600"/>
              </a:spcAft>
            </a:pPr>
            <a:r>
              <a:rPr lang="en-US" b="1" dirty="0"/>
              <a:t>Protect against those pesky rim clicks!</a:t>
            </a:r>
          </a:p>
          <a:p>
            <a:pPr defTabSz="914400">
              <a:lnSpc>
                <a:spcPct val="90000"/>
              </a:lnSpc>
              <a:spcAft>
                <a:spcPts val="600"/>
              </a:spcAft>
            </a:pPr>
            <a:endParaRPr lang="en-US" b="1" dirty="0"/>
          </a:p>
          <a:p>
            <a:pPr defTabSz="914400">
              <a:lnSpc>
                <a:spcPct val="90000"/>
              </a:lnSpc>
              <a:spcAft>
                <a:spcPts val="600"/>
              </a:spcAft>
            </a:pPr>
            <a:r>
              <a:rPr lang="en-US" dirty="0"/>
              <a:t>Provides you with added security when playing quiet passages close to the rim. Plus, with the added convenience of instant removability, you can move the Rim Guard from one drum to another. </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8695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Percussion Footrest</a:t>
            </a:r>
          </a:p>
          <a:p>
            <a:pPr defTabSz="914400">
              <a:lnSpc>
                <a:spcPct val="90000"/>
              </a:lnSpc>
              <a:spcAft>
                <a:spcPts val="600"/>
              </a:spcAft>
            </a:pPr>
            <a:r>
              <a:rPr lang="en-US" b="1" dirty="0"/>
              <a:t>An innovative solution for percussionists of all levels!</a:t>
            </a:r>
          </a:p>
          <a:p>
            <a:pPr defTabSz="914400">
              <a:lnSpc>
                <a:spcPct val="90000"/>
              </a:lnSpc>
              <a:spcAft>
                <a:spcPts val="600"/>
              </a:spcAft>
            </a:pPr>
            <a:r>
              <a:rPr lang="en-US" dirty="0"/>
              <a:t>A versatile performance aid for concert bass drum, tambourine and castanets</a:t>
            </a:r>
          </a:p>
          <a:p>
            <a:pPr marL="285750" indent="-285750" defTabSz="914400">
              <a:lnSpc>
                <a:spcPct val="90000"/>
              </a:lnSpc>
              <a:spcAft>
                <a:spcPts val="600"/>
              </a:spcAft>
              <a:buFont typeface="Arial" panose="020B0604020202020204" pitchFamily="34" charset="0"/>
              <a:buChar char="•"/>
            </a:pPr>
            <a:r>
              <a:rPr lang="en-US" dirty="0"/>
              <a:t>Height adjustment</a:t>
            </a:r>
          </a:p>
          <a:p>
            <a:pPr marL="285750" indent="-285750" defTabSz="914400">
              <a:lnSpc>
                <a:spcPct val="90000"/>
              </a:lnSpc>
              <a:spcAft>
                <a:spcPts val="600"/>
              </a:spcAft>
              <a:buFont typeface="Arial" panose="020B0604020202020204" pitchFamily="34" charset="0"/>
              <a:buChar char="•"/>
            </a:pPr>
            <a:r>
              <a:rPr lang="en-US" dirty="0"/>
              <a:t>Footboard angle adjustment</a:t>
            </a:r>
          </a:p>
          <a:p>
            <a:pPr marL="285750" indent="-285750" defTabSz="914400">
              <a:lnSpc>
                <a:spcPct val="90000"/>
              </a:lnSpc>
              <a:spcAft>
                <a:spcPts val="600"/>
              </a:spcAft>
              <a:buFont typeface="Arial" panose="020B0604020202020204" pitchFamily="34" charset="0"/>
              <a:buChar char="•"/>
            </a:pPr>
            <a:r>
              <a:rPr lang="en-US" dirty="0"/>
              <a:t>Non-slip surface</a:t>
            </a:r>
          </a:p>
          <a:p>
            <a:pPr marL="285750" indent="-285750" defTabSz="914400">
              <a:lnSpc>
                <a:spcPct val="90000"/>
              </a:lnSpc>
              <a:spcAft>
                <a:spcPts val="600"/>
              </a:spcAft>
              <a:buFont typeface="Arial" panose="020B0604020202020204" pitchFamily="34" charset="0"/>
              <a:buChar char="•"/>
            </a:pPr>
            <a:r>
              <a:rPr lang="en-US" dirty="0"/>
              <a:t>Folds for transport/storage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574778" y="2141008"/>
            <a:ext cx="3740422" cy="5432121"/>
          </a:xfrm>
          <a:prstGeom prst="rect">
            <a:avLst/>
          </a:prstGeom>
        </p:spPr>
      </p:pic>
    </p:spTree>
    <p:extLst>
      <p:ext uri="{BB962C8B-B14F-4D97-AF65-F5344CB8AC3E}">
        <p14:creationId xmlns:p14="http://schemas.microsoft.com/office/powerpoint/2010/main" val="32974634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263439" y="3395642"/>
            <a:ext cx="3941171" cy="3941171"/>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Accessory Mounting Post </a:t>
            </a:r>
          </a:p>
          <a:p>
            <a:pPr defTabSz="914400">
              <a:lnSpc>
                <a:spcPct val="90000"/>
              </a:lnSpc>
              <a:spcAft>
                <a:spcPts val="600"/>
              </a:spcAft>
            </a:pPr>
            <a:r>
              <a:rPr lang="en-US" b="1" dirty="0"/>
              <a:t>Mount virtually any of our accessories!</a:t>
            </a:r>
          </a:p>
          <a:p>
            <a:pPr defTabSz="914400">
              <a:lnSpc>
                <a:spcPct val="90000"/>
              </a:lnSpc>
              <a:spcAft>
                <a:spcPts val="600"/>
              </a:spcAft>
            </a:pPr>
            <a:endParaRPr lang="en-US" b="1" dirty="0"/>
          </a:p>
          <a:p>
            <a:pPr defTabSz="914400">
              <a:lnSpc>
                <a:spcPct val="90000"/>
              </a:lnSpc>
              <a:spcAft>
                <a:spcPts val="600"/>
              </a:spcAft>
            </a:pPr>
            <a:r>
              <a:rPr lang="en-US" dirty="0"/>
              <a:t>Allows you to mount virtually any of our accessories on a standard 3/8″ rod bracket or on many types of stands, including our Suspended Cymbal Stand. </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1411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2339617" y="3205908"/>
            <a:ext cx="4864994" cy="3631118"/>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Multi-Stand Adapter </a:t>
            </a:r>
          </a:p>
          <a:p>
            <a:pPr defTabSz="914400">
              <a:lnSpc>
                <a:spcPct val="90000"/>
              </a:lnSpc>
              <a:spcAft>
                <a:spcPts val="600"/>
              </a:spcAft>
            </a:pPr>
            <a:r>
              <a:rPr lang="en-US" b="1" dirty="0"/>
              <a:t>Mount any 3/8″ rod on virtually any cymbal stand!</a:t>
            </a:r>
          </a:p>
          <a:p>
            <a:pPr defTabSz="914400">
              <a:lnSpc>
                <a:spcPct val="90000"/>
              </a:lnSpc>
              <a:spcAft>
                <a:spcPts val="600"/>
              </a:spcAft>
            </a:pPr>
            <a:endParaRPr lang="en-US" b="1" dirty="0"/>
          </a:p>
          <a:p>
            <a:pPr defTabSz="914400">
              <a:lnSpc>
                <a:spcPct val="90000"/>
              </a:lnSpc>
              <a:spcAft>
                <a:spcPts val="600"/>
              </a:spcAft>
            </a:pPr>
            <a:r>
              <a:rPr lang="en-US" dirty="0"/>
              <a:t>Allows you to use our Suspended Cymbal Arm or Auxiliary Mounting Post on virtually any cymbal stand. Just plug the adapter into your stand, insert our arm or post, and off you go! It fits all standard 5/8″ and 3/4″ stands.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6720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2339617" y="3220484"/>
            <a:ext cx="4864994" cy="3601966"/>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Suspended Cymbal Arm </a:t>
            </a:r>
          </a:p>
          <a:p>
            <a:pPr defTabSz="914400">
              <a:lnSpc>
                <a:spcPct val="90000"/>
              </a:lnSpc>
              <a:spcAft>
                <a:spcPts val="600"/>
              </a:spcAft>
            </a:pPr>
            <a:r>
              <a:rPr lang="en-US" b="1" dirty="0"/>
              <a:t>Suspend cymbals up to 20″</a:t>
            </a:r>
          </a:p>
          <a:p>
            <a:pPr defTabSz="914400">
              <a:lnSpc>
                <a:spcPct val="90000"/>
              </a:lnSpc>
              <a:spcAft>
                <a:spcPts val="600"/>
              </a:spcAft>
            </a:pPr>
            <a:endParaRPr lang="en-US" b="1" dirty="0"/>
          </a:p>
          <a:p>
            <a:pPr defTabSz="914400">
              <a:lnSpc>
                <a:spcPct val="90000"/>
              </a:lnSpc>
              <a:spcAft>
                <a:spcPts val="600"/>
              </a:spcAft>
            </a:pPr>
            <a:r>
              <a:rPr lang="en-US" dirty="0"/>
              <a:t>Our solid aircraft aluminum cymbal arm is specially designed to hold suspended cymbals up to 20″ in diameter. Designed to allow the cymbal to vibrate completely, it also provides a generous work space for muffling.</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83982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818570" y="2496771"/>
            <a:ext cx="2756756" cy="4898806"/>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Suspended Cymbal Stand </a:t>
            </a:r>
          </a:p>
          <a:p>
            <a:pPr defTabSz="914400">
              <a:lnSpc>
                <a:spcPct val="90000"/>
              </a:lnSpc>
              <a:spcAft>
                <a:spcPts val="600"/>
              </a:spcAft>
            </a:pPr>
            <a:r>
              <a:rPr lang="en-US" b="1" dirty="0"/>
              <a:t>Cymbal arm and stand package</a:t>
            </a:r>
          </a:p>
          <a:p>
            <a:pPr defTabSz="914400">
              <a:lnSpc>
                <a:spcPct val="90000"/>
              </a:lnSpc>
              <a:spcAft>
                <a:spcPts val="600"/>
              </a:spcAft>
            </a:pPr>
            <a:endParaRPr lang="en-US" b="1" dirty="0"/>
          </a:p>
          <a:p>
            <a:pPr defTabSz="914400">
              <a:lnSpc>
                <a:spcPct val="90000"/>
              </a:lnSpc>
              <a:spcAft>
                <a:spcPts val="600"/>
              </a:spcAft>
            </a:pPr>
            <a:r>
              <a:rPr lang="en-US" dirty="0"/>
              <a:t>Designed to allow cymbals to “breathe” while providing a stable, height-adjustable cymbal stand.</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40222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123494" y="3809837"/>
            <a:ext cx="4255790" cy="2835917"/>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Suspended Cymbal Loops </a:t>
            </a:r>
          </a:p>
          <a:p>
            <a:pPr defTabSz="914400">
              <a:lnSpc>
                <a:spcPct val="90000"/>
              </a:lnSpc>
              <a:spcAft>
                <a:spcPts val="600"/>
              </a:spcAft>
            </a:pPr>
            <a:r>
              <a:rPr lang="en-US" b="1" dirty="0"/>
              <a:t>Freely hang a suspended cymbal on a gooseneck stand</a:t>
            </a:r>
          </a:p>
          <a:p>
            <a:pPr defTabSz="914400">
              <a:lnSpc>
                <a:spcPct val="90000"/>
              </a:lnSpc>
              <a:spcAft>
                <a:spcPts val="600"/>
              </a:spcAft>
            </a:pPr>
            <a:endParaRPr lang="en-US" b="1" dirty="0"/>
          </a:p>
          <a:p>
            <a:pPr defTabSz="914400">
              <a:lnSpc>
                <a:spcPct val="90000"/>
              </a:lnSpc>
              <a:spcAft>
                <a:spcPts val="600"/>
              </a:spcAft>
            </a:pPr>
            <a:r>
              <a:rPr lang="en-US" dirty="0"/>
              <a:t>The braided nylon material is durable yet supple enough to allow a suspended cymbal to fully vibrate while being played. A large knot prevents the loop from slipping through the cymbal hole, while providing a support for the cymbal to rest on.</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520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2906607" y="3657600"/>
            <a:ext cx="4427425" cy="3223214"/>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Multi-Instrument Mount</a:t>
            </a:r>
          </a:p>
          <a:p>
            <a:pPr defTabSz="914400">
              <a:lnSpc>
                <a:spcPct val="90000"/>
              </a:lnSpc>
              <a:spcAft>
                <a:spcPts val="600"/>
              </a:spcAft>
            </a:pPr>
            <a:r>
              <a:rPr lang="en-US" b="1" dirty="0"/>
              <a:t>Versatile device that provides an unlimited number of options.</a:t>
            </a:r>
          </a:p>
          <a:p>
            <a:pPr defTabSz="914400">
              <a:lnSpc>
                <a:spcPct val="90000"/>
              </a:lnSpc>
              <a:spcAft>
                <a:spcPts val="600"/>
              </a:spcAft>
            </a:pPr>
            <a:r>
              <a:rPr lang="en-US" dirty="0"/>
              <a:t>Mounts woodblocks, triangles, castanets, slapstick, cowbells, and much more!</a:t>
            </a:r>
          </a:p>
          <a:p>
            <a:pPr marL="285750" indent="-285750">
              <a:buFont typeface="Arial" panose="020B0604020202020204" pitchFamily="34" charset="0"/>
              <a:buChar char="•"/>
            </a:pPr>
            <a:r>
              <a:rPr lang="en-US" dirty="0"/>
              <a:t>base bar</a:t>
            </a:r>
          </a:p>
          <a:p>
            <a:pPr marL="285750" indent="-285750">
              <a:buFont typeface="Arial" panose="020B0604020202020204" pitchFamily="34" charset="0"/>
              <a:buChar char="•"/>
            </a:pPr>
            <a:r>
              <a:rPr lang="en-US" dirty="0"/>
              <a:t>straight arms</a:t>
            </a:r>
          </a:p>
          <a:p>
            <a:pPr marL="285750" indent="-285750">
              <a:buFont typeface="Arial" panose="020B0604020202020204" pitchFamily="34" charset="0"/>
              <a:buChar char="•"/>
            </a:pPr>
            <a:r>
              <a:rPr lang="en-US" dirty="0"/>
              <a:t>3 “T” screws</a:t>
            </a:r>
          </a:p>
          <a:p>
            <a:pPr marL="285750" indent="-285750">
              <a:buFont typeface="Arial" panose="020B0604020202020204" pitchFamily="34" charset="0"/>
              <a:buChar char="•"/>
            </a:pPr>
            <a:r>
              <a:rPr lang="en-US" dirty="0"/>
              <a:t>multi-stand adapter</a:t>
            </a:r>
          </a:p>
          <a:p>
            <a:pPr marL="285750" indent="-285750">
              <a:buFont typeface="Arial" panose="020B0604020202020204" pitchFamily="34" charset="0"/>
              <a:buChar char="•"/>
            </a:pPr>
            <a:r>
              <a:rPr lang="en-US" dirty="0"/>
              <a:t>storage pouch</a:t>
            </a:r>
          </a:p>
          <a:p>
            <a:pPr defTabSz="914400">
              <a:lnSpc>
                <a:spcPct val="90000"/>
              </a:lnSpc>
              <a:spcAft>
                <a:spcPts val="600"/>
              </a:spcAft>
            </a:pPr>
            <a:endParaRPr lang="en-US"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4734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037677" y="2010447"/>
            <a:ext cx="4427425" cy="2948056"/>
          </a:xfrm>
          <a:prstGeom prst="rect">
            <a:avLst/>
          </a:prstGeom>
        </p:spPr>
      </p:pic>
      <p:pic>
        <p:nvPicPr>
          <p:cNvPr id="3" name="Picture 2" descr="A picture containing music, drum, indoor&#10;&#10;Description automatically generated">
            <a:extLst>
              <a:ext uri="{FF2B5EF4-FFF2-40B4-BE49-F238E27FC236}">
                <a16:creationId xmlns:a16="http://schemas.microsoft.com/office/drawing/2014/main" id="{37575492-C623-C647-808F-5D3A1DE42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866" y="4141685"/>
            <a:ext cx="4609045" cy="3068990"/>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Tambourine Mounting Clamp</a:t>
            </a:r>
          </a:p>
          <a:p>
            <a:pPr defTabSz="914400">
              <a:lnSpc>
                <a:spcPct val="90000"/>
              </a:lnSpc>
              <a:spcAft>
                <a:spcPts val="600"/>
              </a:spcAft>
            </a:pPr>
            <a:r>
              <a:rPr lang="en-US" b="1" dirty="0"/>
              <a:t>For 8-, 10-, or 12-inch tambourines and frame drums</a:t>
            </a:r>
          </a:p>
          <a:p>
            <a:pPr defTabSz="914400">
              <a:lnSpc>
                <a:spcPct val="90000"/>
              </a:lnSpc>
              <a:spcAft>
                <a:spcPts val="600"/>
              </a:spcAft>
            </a:pPr>
            <a:r>
              <a:rPr lang="en-US" dirty="0"/>
              <a:t>A sturdy universal tambourine clamp that will grip your tambourine securely but allows frame and jingles to resonate fully!</a:t>
            </a:r>
          </a:p>
          <a:p>
            <a:pPr defTabSz="914400">
              <a:lnSpc>
                <a:spcPct val="90000"/>
              </a:lnSpc>
              <a:spcAft>
                <a:spcPts val="600"/>
              </a:spcAft>
            </a:pPr>
            <a:endParaRPr lang="en-US"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973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037677" y="2010447"/>
            <a:ext cx="4427424" cy="2948056"/>
          </a:xfrm>
          <a:prstGeom prst="rect">
            <a:avLst/>
          </a:prstGeom>
        </p:spPr>
      </p:pic>
      <p:pic>
        <p:nvPicPr>
          <p:cNvPr id="3" name="Picture 2">
            <a:extLst>
              <a:ext uri="{FF2B5EF4-FFF2-40B4-BE49-F238E27FC236}">
                <a16:creationId xmlns:a16="http://schemas.microsoft.com/office/drawing/2014/main" id="{37575492-C623-C647-808F-5D3A1DE429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6866" y="4141685"/>
            <a:ext cx="4609044" cy="3068990"/>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Frame Drum Mounting Clamp</a:t>
            </a:r>
          </a:p>
          <a:p>
            <a:pPr defTabSz="914400">
              <a:lnSpc>
                <a:spcPct val="90000"/>
              </a:lnSpc>
              <a:spcAft>
                <a:spcPts val="600"/>
              </a:spcAft>
            </a:pPr>
            <a:r>
              <a:rPr lang="en-US" b="1" dirty="0"/>
              <a:t>For 14- to 22-inch frame drums</a:t>
            </a:r>
          </a:p>
          <a:p>
            <a:pPr defTabSz="914400">
              <a:lnSpc>
                <a:spcPct val="90000"/>
              </a:lnSpc>
              <a:spcAft>
                <a:spcPts val="600"/>
              </a:spcAft>
            </a:pPr>
            <a:r>
              <a:rPr lang="en-US" dirty="0"/>
              <a:t>A sturdy universal frame drum clamp that will grip your securely but allow the frame to resonate fully!</a:t>
            </a:r>
          </a:p>
          <a:p>
            <a:pPr defTabSz="914400">
              <a:lnSpc>
                <a:spcPct val="90000"/>
              </a:lnSpc>
              <a:spcAft>
                <a:spcPts val="600"/>
              </a:spcAft>
            </a:pPr>
            <a:endParaRPr lang="en-US"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3347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4146461" y="2060545"/>
            <a:ext cx="2682742" cy="2682742"/>
          </a:xfrm>
          <a:prstGeom prst="rect">
            <a:avLst/>
          </a:prstGeom>
        </p:spPr>
      </p:pic>
      <p:pic>
        <p:nvPicPr>
          <p:cNvPr id="3" name="Picture 2">
            <a:extLst>
              <a:ext uri="{FF2B5EF4-FFF2-40B4-BE49-F238E27FC236}">
                <a16:creationId xmlns:a16="http://schemas.microsoft.com/office/drawing/2014/main" id="{37575492-C623-C647-808F-5D3A1DE429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75852" y="4662824"/>
            <a:ext cx="2682742" cy="2682742"/>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Jingle Packs </a:t>
            </a:r>
          </a:p>
          <a:p>
            <a:pPr defTabSz="914400">
              <a:lnSpc>
                <a:spcPct val="90000"/>
              </a:lnSpc>
              <a:spcAft>
                <a:spcPts val="600"/>
              </a:spcAft>
            </a:pPr>
            <a:r>
              <a:rPr lang="en-US" b="1" dirty="0"/>
              <a:t>For 14- to 22-inch frame drums</a:t>
            </a:r>
          </a:p>
          <a:p>
            <a:pPr defTabSz="914400">
              <a:lnSpc>
                <a:spcPct val="90000"/>
              </a:lnSpc>
              <a:spcAft>
                <a:spcPts val="600"/>
              </a:spcAft>
            </a:pPr>
            <a:r>
              <a:rPr lang="en-US" dirty="0"/>
              <a:t>18-piece jingle packs for the Grover Pro Tunable Tambourine</a:t>
            </a:r>
          </a:p>
          <a:p>
            <a:pPr marL="285750" indent="-285750">
              <a:buFont typeface="Arial" panose="020B0604020202020204" pitchFamily="34" charset="0"/>
              <a:buChar char="•"/>
            </a:pPr>
            <a:r>
              <a:rPr lang="en-US" b="1" dirty="0"/>
              <a:t>JP-BC</a:t>
            </a:r>
            <a:r>
              <a:rPr lang="en-US" dirty="0"/>
              <a:t> – Beryllium Copper Jingle Pack</a:t>
            </a:r>
          </a:p>
          <a:p>
            <a:pPr marL="285750" indent="-285750">
              <a:buFont typeface="Arial" panose="020B0604020202020204" pitchFamily="34" charset="0"/>
              <a:buChar char="•"/>
            </a:pPr>
            <a:r>
              <a:rPr lang="en-US" b="1" dirty="0"/>
              <a:t>JP-HTS</a:t>
            </a:r>
            <a:r>
              <a:rPr lang="en-US" dirty="0"/>
              <a:t> – Heat-Treated Silver Jingle Pack</a:t>
            </a:r>
          </a:p>
          <a:p>
            <a:pPr marL="285750" indent="-285750">
              <a:buFont typeface="Arial" panose="020B0604020202020204" pitchFamily="34" charset="0"/>
              <a:buChar char="•"/>
            </a:pPr>
            <a:r>
              <a:rPr lang="en-US" b="1" dirty="0"/>
              <a:t>JP-PHBR</a:t>
            </a:r>
            <a:r>
              <a:rPr lang="en-US" dirty="0"/>
              <a:t> – Phosphor Bronze Jingle Pack</a:t>
            </a:r>
          </a:p>
          <a:p>
            <a:pPr defTabSz="914400">
              <a:lnSpc>
                <a:spcPct val="90000"/>
              </a:lnSpc>
              <a:spcAft>
                <a:spcPts val="600"/>
              </a:spcAft>
            </a:pPr>
            <a:endParaRPr lang="en-US"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87071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155730" y="3337144"/>
            <a:ext cx="4191318" cy="3308610"/>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Roll Ring™</a:t>
            </a:r>
          </a:p>
          <a:p>
            <a:pPr defTabSz="914400">
              <a:lnSpc>
                <a:spcPct val="90000"/>
              </a:lnSpc>
              <a:spcAft>
                <a:spcPts val="600"/>
              </a:spcAft>
            </a:pPr>
            <a:r>
              <a:rPr lang="en-US" b="1" dirty="0"/>
              <a:t>Tambourine Thumb Rolls Have Never Been Easier!</a:t>
            </a:r>
          </a:p>
          <a:p>
            <a:pPr defTabSz="914400">
              <a:lnSpc>
                <a:spcPct val="90000"/>
              </a:lnSpc>
              <a:spcAft>
                <a:spcPts val="600"/>
              </a:spcAft>
            </a:pPr>
            <a:r>
              <a:rPr lang="en-US" dirty="0"/>
              <a:t>Our Roll Ring is designed to aid concert percussionists with the execution of thumb/finger tambourine rolls.</a:t>
            </a:r>
          </a:p>
          <a:p>
            <a:pPr defTabSz="914400">
              <a:lnSpc>
                <a:spcPct val="90000"/>
              </a:lnSpc>
              <a:spcAft>
                <a:spcPts val="600"/>
              </a:spcAft>
            </a:pPr>
            <a:r>
              <a:rPr lang="en-US" dirty="0"/>
              <a:t>This circular ring helps players easily create the friction needed to produce a smooth, even sounding roll. </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77991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155730" y="3487837"/>
            <a:ext cx="4191318" cy="3007223"/>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Tambourine Wax</a:t>
            </a:r>
          </a:p>
          <a:p>
            <a:pPr defTabSz="914400">
              <a:lnSpc>
                <a:spcPct val="90000"/>
              </a:lnSpc>
              <a:spcAft>
                <a:spcPts val="600"/>
              </a:spcAft>
            </a:pPr>
            <a:r>
              <a:rPr lang="en-US" b="1" dirty="0"/>
              <a:t>A special family secret since 1979!</a:t>
            </a:r>
          </a:p>
          <a:p>
            <a:pPr defTabSz="914400">
              <a:lnSpc>
                <a:spcPct val="90000"/>
              </a:lnSpc>
              <a:spcAft>
                <a:spcPts val="600"/>
              </a:spcAft>
            </a:pPr>
            <a:r>
              <a:rPr lang="en-US" dirty="0"/>
              <a:t>Wax gathered from selected bees combined with Mother Grover’s secret recipe makes this an exclusive mix. Just rub on a little of our wax and executing finger rolls becomes a breeze!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9934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2">
            <a:extLst>
              <a:ext uri="{28A0092B-C50C-407E-A947-70E740481C1C}">
                <a14:useLocalDpi xmlns:a14="http://schemas.microsoft.com/office/drawing/2010/main" val="0"/>
              </a:ext>
            </a:extLst>
          </a:blip>
          <a:srcRect/>
          <a:stretch/>
        </p:blipFill>
        <p:spPr>
          <a:xfrm>
            <a:off x="3327094" y="3351574"/>
            <a:ext cx="3845772" cy="3570543"/>
          </a:xfrm>
          <a:prstGeom prst="rect">
            <a:avLst/>
          </a:prstGeom>
        </p:spPr>
      </p:pic>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4801230"/>
          </a:xfrm>
          <a:prstGeom prst="rect">
            <a:avLst/>
          </a:prstGeom>
        </p:spPr>
        <p:txBody>
          <a:bodyPr vert="horz" lIns="91440" tIns="45720" rIns="91440" bIns="45720" rtlCol="0">
            <a:normAutofit/>
          </a:bodyPr>
          <a:lstStyle/>
          <a:p>
            <a:pPr defTabSz="914400">
              <a:lnSpc>
                <a:spcPct val="90000"/>
              </a:lnSpc>
              <a:spcAft>
                <a:spcPts val="600"/>
              </a:spcAft>
            </a:pPr>
            <a:r>
              <a:rPr lang="en-US" sz="3200" dirty="0"/>
              <a:t>Tambourine Bag</a:t>
            </a:r>
          </a:p>
          <a:p>
            <a:pPr defTabSz="914400">
              <a:lnSpc>
                <a:spcPct val="90000"/>
              </a:lnSpc>
              <a:spcAft>
                <a:spcPts val="600"/>
              </a:spcAft>
            </a:pPr>
            <a:r>
              <a:rPr lang="en-US" b="1" dirty="0"/>
              <a:t>Tambourine bags come standard with all tambourines, but are also available separately.</a:t>
            </a:r>
          </a:p>
          <a:p>
            <a:pPr defTabSz="914400">
              <a:lnSpc>
                <a:spcPct val="90000"/>
              </a:lnSpc>
              <a:spcAft>
                <a:spcPts val="600"/>
              </a:spcAft>
            </a:pPr>
            <a:r>
              <a:rPr lang="en-US" dirty="0"/>
              <a:t>Our zippered </a:t>
            </a:r>
            <a:r>
              <a:rPr lang="en-US" dirty="0" err="1"/>
              <a:t>Cordura</a:t>
            </a:r>
            <a:r>
              <a:rPr lang="en-US" dirty="0"/>
              <a:t>® tambourine bags come standard with all tambourines, but are also available separately.</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04234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D5B621E1C7E248941487BAD2DA8236" ma:contentTypeVersion="13" ma:contentTypeDescription="Create a new document." ma:contentTypeScope="" ma:versionID="0d1e41ec623fa455a0fabc26ca411cfe">
  <xsd:schema xmlns:xsd="http://www.w3.org/2001/XMLSchema" xmlns:xs="http://www.w3.org/2001/XMLSchema" xmlns:p="http://schemas.microsoft.com/office/2006/metadata/properties" xmlns:ns2="ee5a2d30-1b69-4bbc-a828-cff1e13813d4" xmlns:ns3="777e61dc-7379-42d4-a4d9-cdcfc19bec34" targetNamespace="http://schemas.microsoft.com/office/2006/metadata/properties" ma:root="true" ma:fieldsID="05815ace2448de04c0160faf232e0be6" ns2:_="" ns3:_="">
    <xsd:import namespace="ee5a2d30-1b69-4bbc-a828-cff1e13813d4"/>
    <xsd:import namespace="777e61dc-7379-42d4-a4d9-cdcfc19bec3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element ref="ns3:MediaServiceAutoKeyPoints" minOccurs="0"/>
                <xsd:element ref="ns3:MediaServiceKeyPoints" minOccurs="0"/>
                <xsd:element ref="ns3:dy0v"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a2d30-1b69-4bbc-a828-cff1e13813d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7e61dc-7379-42d4-a4d9-cdcfc19bec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dy0v" ma:index="23" nillable="true" ma:displayName="Number" ma:internalName="dy0v">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e5a2d30-1b69-4bbc-a828-cff1e13813d4">2KDQWWA6M2HZ-1797715284-9401</_dlc_DocId>
    <_dlc_DocIdUrl xmlns="ee5a2d30-1b69-4bbc-a828-cff1e13813d4">
      <Url>https://rhythmband.sharepoint.com/sites/RBIProductMediaLibrary/_layouts/15/DocIdRedir.aspx?ID=2KDQWWA6M2HZ-1797715284-9401</Url>
      <Description>2KDQWWA6M2HZ-1797715284-9401</Description>
    </_dlc_DocIdUrl>
    <dy0v xmlns="777e61dc-7379-42d4-a4d9-cdcfc19bec34" xsi:nil="true"/>
  </documentManagement>
</p:properties>
</file>

<file path=customXml/itemProps1.xml><?xml version="1.0" encoding="utf-8"?>
<ds:datastoreItem xmlns:ds="http://schemas.openxmlformats.org/officeDocument/2006/customXml" ds:itemID="{2EA4B2B0-DE0F-4E05-A959-55370FDFD52A}"/>
</file>

<file path=customXml/itemProps2.xml><?xml version="1.0" encoding="utf-8"?>
<ds:datastoreItem xmlns:ds="http://schemas.openxmlformats.org/officeDocument/2006/customXml" ds:itemID="{C36A231C-6E1C-4B34-A625-6049A87F2647}"/>
</file>

<file path=customXml/itemProps3.xml><?xml version="1.0" encoding="utf-8"?>
<ds:datastoreItem xmlns:ds="http://schemas.openxmlformats.org/officeDocument/2006/customXml" ds:itemID="{72758407-2559-4B0E-8ADC-D1CD5D04E7B2}"/>
</file>

<file path=customXml/itemProps4.xml><?xml version="1.0" encoding="utf-8"?>
<ds:datastoreItem xmlns:ds="http://schemas.openxmlformats.org/officeDocument/2006/customXml" ds:itemID="{D5310A6F-79A8-46A1-A3F3-5674FA3944B8}"/>
</file>

<file path=docProps/app.xml><?xml version="1.0" encoding="utf-8"?>
<Properties xmlns="http://schemas.openxmlformats.org/officeDocument/2006/extended-properties" xmlns:vt="http://schemas.openxmlformats.org/officeDocument/2006/docPropsVTypes">
  <TotalTime>544</TotalTime>
  <Words>981</Words>
  <Application>Microsoft Macintosh PowerPoint</Application>
  <PresentationFormat>Custom</PresentationFormat>
  <Paragraphs>104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Kirkpatrick</dc:creator>
  <cp:lastModifiedBy>RBI Music - Marketing</cp:lastModifiedBy>
  <cp:revision>7</cp:revision>
  <dcterms:created xsi:type="dcterms:W3CDTF">2021-01-13T19:27:23Z</dcterms:created>
  <dcterms:modified xsi:type="dcterms:W3CDTF">2021-01-19T19:28:53Z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0x0101000AD5B621E1C7E248941487BAD2DA8236</vt:lpwstr>
  </property>
  <property fmtid="{D5CDD505-2E9C-101B-9397-08002B2CF9AE}" pid="3" name="_dlc_DocIdItemGuid">
    <vt:lpwstr>bdb4a1c6-73d7-4156-8e47-d29011e5f3aa</vt:lpwstr>
  </property>
</Properties>
</file>