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51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2.xml" ContentType="application/vnd.openxmlformats-officedocument.presentationml.slide+xml"/>
  <Override PartName="/ppt/slides/slide30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.xml" ContentType="application/vnd.openxmlformats-officedocument.presentationml.slide+xml"/>
  <Override PartName="/ppt/slides/slide40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39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38.xml" ContentType="application/vnd.openxmlformats-officedocument.presentationml.notesSlide+xml"/>
  <Override PartName="/ppt/notesSlides/notesSlide4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3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80" r:id="rId1"/>
    <p:sldMasterId id="2147484101" r:id="rId2"/>
  </p:sldMasterIdLst>
  <p:notesMasterIdLst>
    <p:notesMasterId r:id="rId55"/>
  </p:notesMasterIdLst>
  <p:handoutMasterIdLst>
    <p:handoutMasterId r:id="rId56"/>
  </p:handoutMasterIdLst>
  <p:sldIdLst>
    <p:sldId id="331" r:id="rId3"/>
    <p:sldId id="386" r:id="rId4"/>
    <p:sldId id="343" r:id="rId5"/>
    <p:sldId id="336" r:id="rId6"/>
    <p:sldId id="315" r:id="rId7"/>
    <p:sldId id="321" r:id="rId8"/>
    <p:sldId id="322" r:id="rId9"/>
    <p:sldId id="324" r:id="rId10"/>
    <p:sldId id="357" r:id="rId11"/>
    <p:sldId id="362" r:id="rId12"/>
    <p:sldId id="363" r:id="rId13"/>
    <p:sldId id="364" r:id="rId14"/>
    <p:sldId id="365" r:id="rId15"/>
    <p:sldId id="366" r:id="rId16"/>
    <p:sldId id="397" r:id="rId17"/>
    <p:sldId id="398" r:id="rId18"/>
    <p:sldId id="399" r:id="rId19"/>
    <p:sldId id="368" r:id="rId20"/>
    <p:sldId id="332" r:id="rId21"/>
    <p:sldId id="317" r:id="rId22"/>
    <p:sldId id="326" r:id="rId23"/>
    <p:sldId id="318" r:id="rId24"/>
    <p:sldId id="323" r:id="rId25"/>
    <p:sldId id="347" r:id="rId26"/>
    <p:sldId id="316" r:id="rId27"/>
    <p:sldId id="340" r:id="rId28"/>
    <p:sldId id="373" r:id="rId29"/>
    <p:sldId id="296" r:id="rId30"/>
    <p:sldId id="396" r:id="rId31"/>
    <p:sldId id="395" r:id="rId32"/>
    <p:sldId id="402" r:id="rId33"/>
    <p:sldId id="400" r:id="rId34"/>
    <p:sldId id="393" r:id="rId35"/>
    <p:sldId id="394" r:id="rId36"/>
    <p:sldId id="379" r:id="rId37"/>
    <p:sldId id="371" r:id="rId38"/>
    <p:sldId id="391" r:id="rId39"/>
    <p:sldId id="390" r:id="rId40"/>
    <p:sldId id="353" r:id="rId41"/>
    <p:sldId id="356" r:id="rId42"/>
    <p:sldId id="354" r:id="rId43"/>
    <p:sldId id="388" r:id="rId44"/>
    <p:sldId id="344" r:id="rId45"/>
    <p:sldId id="369" r:id="rId46"/>
    <p:sldId id="372" r:id="rId47"/>
    <p:sldId id="350" r:id="rId48"/>
    <p:sldId id="367" r:id="rId49"/>
    <p:sldId id="351" r:id="rId50"/>
    <p:sldId id="352" r:id="rId51"/>
    <p:sldId id="358" r:id="rId52"/>
    <p:sldId id="359" r:id="rId53"/>
    <p:sldId id="36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n Greenal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45" autoAdjust="0"/>
    <p:restoredTop sz="60284" autoAdjust="0"/>
  </p:normalViewPr>
  <p:slideViewPr>
    <p:cSldViewPr snapToGrid="0" snapToObjects="1">
      <p:cViewPr>
        <p:scale>
          <a:sx n="67" d="100"/>
          <a:sy n="67" d="100"/>
        </p:scale>
        <p:origin x="-1380" y="-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8" d="100"/>
        <a:sy n="138" d="100"/>
      </p:scale>
      <p:origin x="0" y="1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customXml" Target="../customXml/item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65" Type="http://schemas.openxmlformats.org/officeDocument/2006/relationships/customXml" Target="../customXml/item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13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dirty="0" smtClean="0"/>
              <a:t>Customer </a:t>
            </a:r>
            <a:r>
              <a:rPr lang="en-US" sz="1600" dirty="0"/>
              <a:t>QMS Reports </a:t>
            </a:r>
            <a:r>
              <a:rPr lang="en-US" sz="1600" dirty="0" smtClean="0"/>
              <a:t>v Shipments (Rolling 12m)</a:t>
            </a:r>
            <a:endParaRPr lang="en-US" sz="1600" dirty="0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marker>
            <c:symbol val="none"/>
          </c:marker>
          <c:cat>
            <c:numRef>
              <c:f>Sheet1!$O$17:$T$17</c:f>
              <c:numCache>
                <c:formatCode>[$-409]mmm\-yy;@</c:formatCode>
                <c:ptCount val="6"/>
                <c:pt idx="0">
                  <c:v>42400</c:v>
                </c:pt>
                <c:pt idx="1">
                  <c:v>42429</c:v>
                </c:pt>
                <c:pt idx="2">
                  <c:v>42460</c:v>
                </c:pt>
                <c:pt idx="3">
                  <c:v>42490</c:v>
                </c:pt>
                <c:pt idx="4">
                  <c:v>42521</c:v>
                </c:pt>
                <c:pt idx="5">
                  <c:v>42551</c:v>
                </c:pt>
              </c:numCache>
            </c:numRef>
          </c:cat>
          <c:val>
            <c:numRef>
              <c:f>Sheet1!$O$18:$T$18</c:f>
              <c:numCache>
                <c:formatCode>0.0%</c:formatCode>
                <c:ptCount val="6"/>
                <c:pt idx="0">
                  <c:v>1.57456262149403E-2</c:v>
                </c:pt>
                <c:pt idx="1">
                  <c:v>1.5752293055318198E-2</c:v>
                </c:pt>
                <c:pt idx="2">
                  <c:v>1.2902164461469801E-2</c:v>
                </c:pt>
                <c:pt idx="3">
                  <c:v>1.3302752293578E-2</c:v>
                </c:pt>
                <c:pt idx="4">
                  <c:v>1.2995846187480301E-2</c:v>
                </c:pt>
                <c:pt idx="5">
                  <c:v>1.42917413774918E-2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212672"/>
        <c:axId val="75214208"/>
      </c:lineChart>
      <c:dateAx>
        <c:axId val="75212672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crossAx val="75214208"/>
        <c:crosses val="autoZero"/>
        <c:auto val="1"/>
        <c:lblOffset val="100"/>
        <c:baseTimeUnit val="months"/>
      </c:dateAx>
      <c:valAx>
        <c:axId val="75214208"/>
        <c:scaling>
          <c:orientation val="minMax"/>
          <c:min val="0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75212672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DC1F07-F20F-1146-BEC9-491F20878907}" type="doc">
      <dgm:prSet loTypeId="urn:microsoft.com/office/officeart/2005/8/layout/pyramid1" loCatId="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1413963-7931-3146-A75A-7835384C1335}">
      <dgm:prSet custT="1"/>
      <dgm:spPr/>
      <dgm:t>
        <a:bodyPr/>
        <a:lstStyle/>
        <a:p>
          <a:pPr rtl="0"/>
          <a:r>
            <a:rPr lang="en-US" sz="1800" dirty="0" smtClean="0"/>
            <a:t/>
          </a:r>
          <a:br>
            <a:rPr lang="en-US" sz="1800" dirty="0" smtClean="0"/>
          </a:br>
          <a:r>
            <a:rPr lang="en-US" sz="1800" b="1" dirty="0" smtClean="0"/>
            <a:t>Band</a:t>
          </a:r>
        </a:p>
        <a:p>
          <a:pPr rtl="0"/>
          <a:r>
            <a:rPr lang="en-US" sz="1600" dirty="0" smtClean="0"/>
            <a:t>6</a:t>
          </a:r>
          <a:r>
            <a:rPr lang="en-US" sz="1600" baseline="30000" dirty="0" smtClean="0"/>
            <a:t>th+ </a:t>
          </a:r>
          <a:r>
            <a:rPr lang="en-US" sz="1600" dirty="0" smtClean="0"/>
            <a:t>Grade</a:t>
          </a:r>
          <a:endParaRPr lang="en-US" sz="1600" dirty="0"/>
        </a:p>
      </dgm:t>
    </dgm:pt>
    <dgm:pt modelId="{8D371963-2466-4548-900C-BB85F8759D0E}" type="parTrans" cxnId="{2F44B5FC-6623-4A47-B6AE-785F0D5AF0D3}">
      <dgm:prSet/>
      <dgm:spPr/>
      <dgm:t>
        <a:bodyPr/>
        <a:lstStyle/>
        <a:p>
          <a:endParaRPr lang="en-US"/>
        </a:p>
      </dgm:t>
    </dgm:pt>
    <dgm:pt modelId="{A2C237D0-7F21-5E48-9375-08537287FD87}" type="sibTrans" cxnId="{2F44B5FC-6623-4A47-B6AE-785F0D5AF0D3}">
      <dgm:prSet/>
      <dgm:spPr/>
      <dgm:t>
        <a:bodyPr/>
        <a:lstStyle/>
        <a:p>
          <a:endParaRPr lang="en-US"/>
        </a:p>
      </dgm:t>
    </dgm:pt>
    <dgm:pt modelId="{2CC557F1-49EA-094D-9BA6-7691D4721ECB}">
      <dgm:prSet custT="1"/>
      <dgm:spPr/>
      <dgm:t>
        <a:bodyPr/>
        <a:lstStyle/>
        <a:p>
          <a:r>
            <a:rPr lang="en-US" sz="1800" b="1" dirty="0" smtClean="0"/>
            <a:t>pBone / pTrumpet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n-US" sz="1600" dirty="0" smtClean="0"/>
            <a:t>4</a:t>
          </a:r>
          <a:r>
            <a:rPr lang="en-US" sz="1600" baseline="30000" dirty="0" smtClean="0"/>
            <a:t>th </a:t>
          </a:r>
          <a:r>
            <a:rPr lang="en-US" sz="1600" dirty="0" smtClean="0"/>
            <a:t>– 6</a:t>
          </a:r>
          <a:r>
            <a:rPr lang="en-US" sz="1600" baseline="30000" dirty="0" smtClean="0"/>
            <a:t>th</a:t>
          </a:r>
          <a:r>
            <a:rPr lang="en-US" sz="1600" dirty="0" smtClean="0"/>
            <a:t> Grade (12.2m)</a:t>
          </a:r>
          <a:br>
            <a:rPr lang="en-US" sz="1600" dirty="0" smtClean="0"/>
          </a:br>
          <a:r>
            <a:rPr lang="en-US" sz="1600" dirty="0" smtClean="0"/>
            <a:t>$159</a:t>
          </a:r>
          <a:endParaRPr lang="en-US" sz="1600" dirty="0"/>
        </a:p>
      </dgm:t>
    </dgm:pt>
    <dgm:pt modelId="{269AADAF-9152-1746-B393-BABFB56BC014}" type="parTrans" cxnId="{59951D63-D5FC-7E4C-9B62-370634B94CAB}">
      <dgm:prSet/>
      <dgm:spPr/>
      <dgm:t>
        <a:bodyPr/>
        <a:lstStyle/>
        <a:p>
          <a:endParaRPr lang="en-US"/>
        </a:p>
      </dgm:t>
    </dgm:pt>
    <dgm:pt modelId="{06B7AF9D-167D-7C4E-B1D0-614D90C0F040}" type="sibTrans" cxnId="{59951D63-D5FC-7E4C-9B62-370634B94CAB}">
      <dgm:prSet/>
      <dgm:spPr/>
      <dgm:t>
        <a:bodyPr/>
        <a:lstStyle/>
        <a:p>
          <a:endParaRPr lang="en-US"/>
        </a:p>
      </dgm:t>
    </dgm:pt>
    <dgm:pt modelId="{95C24D54-E905-CC4E-B910-8AAAE725FA2C}">
      <dgm:prSet custT="1"/>
      <dgm:spPr/>
      <dgm:t>
        <a:bodyPr/>
        <a:lstStyle/>
        <a:p>
          <a:r>
            <a:rPr lang="en-US" sz="1800" b="1" dirty="0" smtClean="0"/>
            <a:t>pBone mini 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n-US" sz="1600" dirty="0" smtClean="0"/>
            <a:t>1</a:t>
          </a:r>
          <a:r>
            <a:rPr lang="en-US" sz="1600" baseline="30000" dirty="0" smtClean="0"/>
            <a:t>st</a:t>
          </a:r>
          <a:r>
            <a:rPr lang="en-US" sz="1600" dirty="0" smtClean="0"/>
            <a:t> – 3</a:t>
          </a:r>
          <a:r>
            <a:rPr lang="en-US" sz="1600" baseline="30000" dirty="0" smtClean="0"/>
            <a:t>rd</a:t>
          </a:r>
          <a:r>
            <a:rPr lang="en-US" sz="1600" dirty="0" smtClean="0"/>
            <a:t> Grade (12.3m)</a:t>
          </a:r>
          <a:br>
            <a:rPr lang="en-US" sz="1600" dirty="0" smtClean="0"/>
          </a:br>
          <a:r>
            <a:rPr lang="en-US" sz="1600" dirty="0" smtClean="0"/>
            <a:t>$129</a:t>
          </a:r>
          <a:endParaRPr lang="en-US" sz="1600" dirty="0"/>
        </a:p>
      </dgm:t>
    </dgm:pt>
    <dgm:pt modelId="{1B5850C8-5D76-AE4A-AAFB-2084FAF49E00}" type="parTrans" cxnId="{B9D3CEFA-3D15-5846-BA0D-76100E27858C}">
      <dgm:prSet/>
      <dgm:spPr/>
      <dgm:t>
        <a:bodyPr/>
        <a:lstStyle/>
        <a:p>
          <a:endParaRPr lang="en-US"/>
        </a:p>
      </dgm:t>
    </dgm:pt>
    <dgm:pt modelId="{E5266774-0D45-854C-B26F-27C02771A587}" type="sibTrans" cxnId="{B9D3CEFA-3D15-5846-BA0D-76100E27858C}">
      <dgm:prSet/>
      <dgm:spPr/>
      <dgm:t>
        <a:bodyPr/>
        <a:lstStyle/>
        <a:p>
          <a:endParaRPr lang="en-US"/>
        </a:p>
      </dgm:t>
    </dgm:pt>
    <dgm:pt modelId="{46225CEA-8E5B-AB48-8FC7-6F409D78FAF7}">
      <dgm:prSet custT="1"/>
      <dgm:spPr/>
      <dgm:t>
        <a:bodyPr/>
        <a:lstStyle/>
        <a:p>
          <a:r>
            <a:rPr lang="en-US" sz="2000" b="1" dirty="0" err="1" smtClean="0"/>
            <a:t>pBuzz</a:t>
          </a:r>
          <a:r>
            <a:rPr lang="en-US" sz="2000" dirty="0" smtClean="0"/>
            <a:t/>
          </a:r>
          <a:br>
            <a:rPr lang="en-US" sz="2000" dirty="0" smtClean="0"/>
          </a:br>
          <a:r>
            <a:rPr lang="en-US" sz="1800" dirty="0" smtClean="0"/>
            <a:t>Pre – K (8.8m)</a:t>
          </a:r>
          <a:br>
            <a:rPr lang="en-US" sz="1800" dirty="0" smtClean="0"/>
          </a:br>
          <a:r>
            <a:rPr lang="en-US" sz="1800" dirty="0" smtClean="0"/>
            <a:t>$29</a:t>
          </a:r>
          <a:endParaRPr lang="en-US" sz="1800" dirty="0"/>
        </a:p>
      </dgm:t>
    </dgm:pt>
    <dgm:pt modelId="{CA1DD1C8-0C8D-DA4E-A6C9-90D14AF95E15}" type="parTrans" cxnId="{B1042EA0-4F6B-5E4D-A51D-CB4057895EB6}">
      <dgm:prSet/>
      <dgm:spPr/>
      <dgm:t>
        <a:bodyPr/>
        <a:lstStyle/>
        <a:p>
          <a:endParaRPr lang="en-US"/>
        </a:p>
      </dgm:t>
    </dgm:pt>
    <dgm:pt modelId="{25B47449-93C2-6240-89F6-1E536404E255}" type="sibTrans" cxnId="{B1042EA0-4F6B-5E4D-A51D-CB4057895EB6}">
      <dgm:prSet/>
      <dgm:spPr/>
      <dgm:t>
        <a:bodyPr/>
        <a:lstStyle/>
        <a:p>
          <a:endParaRPr lang="en-US"/>
        </a:p>
      </dgm:t>
    </dgm:pt>
    <dgm:pt modelId="{D41E873D-79A1-6340-8925-F6856FD4077E}" type="pres">
      <dgm:prSet presAssocID="{37DC1F07-F20F-1146-BEC9-491F2087890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7513A4-12D2-EB42-A0D6-AE60E714F1C7}" type="pres">
      <dgm:prSet presAssocID="{31413963-7931-3146-A75A-7835384C1335}" presName="Name8" presStyleCnt="0"/>
      <dgm:spPr/>
    </dgm:pt>
    <dgm:pt modelId="{E09F211F-5F6B-4449-BE9A-9EFEB9384157}" type="pres">
      <dgm:prSet presAssocID="{31413963-7931-3146-A75A-7835384C1335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10A9A-4AB3-A447-ADCD-93173440E431}" type="pres">
      <dgm:prSet presAssocID="{31413963-7931-3146-A75A-7835384C133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7B1F41-409D-6541-AF3E-5A02D706E007}" type="pres">
      <dgm:prSet presAssocID="{2CC557F1-49EA-094D-9BA6-7691D4721ECB}" presName="Name8" presStyleCnt="0"/>
      <dgm:spPr/>
    </dgm:pt>
    <dgm:pt modelId="{E409D622-DF8F-5D4C-8594-D0C90A875357}" type="pres">
      <dgm:prSet presAssocID="{2CC557F1-49EA-094D-9BA6-7691D4721ECB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2FB86-764E-8F43-828B-8E6C3A8ACC98}" type="pres">
      <dgm:prSet presAssocID="{2CC557F1-49EA-094D-9BA6-7691D4721EC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CFF74A-F005-904A-93FB-EB647EF6903C}" type="pres">
      <dgm:prSet presAssocID="{95C24D54-E905-CC4E-B910-8AAAE725FA2C}" presName="Name8" presStyleCnt="0"/>
      <dgm:spPr/>
    </dgm:pt>
    <dgm:pt modelId="{8B218F61-A26F-8D47-B536-09DD111730EA}" type="pres">
      <dgm:prSet presAssocID="{95C24D54-E905-CC4E-B910-8AAAE725FA2C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BE2D49-E589-DB41-ACAB-F5B5B9ABD2E3}" type="pres">
      <dgm:prSet presAssocID="{95C24D54-E905-CC4E-B910-8AAAE725FA2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121E8-D89F-1640-B7DE-808E271E91E5}" type="pres">
      <dgm:prSet presAssocID="{46225CEA-8E5B-AB48-8FC7-6F409D78FAF7}" presName="Name8" presStyleCnt="0"/>
      <dgm:spPr/>
    </dgm:pt>
    <dgm:pt modelId="{05938A6B-3C95-574B-AF7E-97E4A3C528D6}" type="pres">
      <dgm:prSet presAssocID="{46225CEA-8E5B-AB48-8FC7-6F409D78FAF7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F23C04-15EA-464F-9E41-7161FEA510DC}" type="pres">
      <dgm:prSet presAssocID="{46225CEA-8E5B-AB48-8FC7-6F409D78FAF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042EA0-4F6B-5E4D-A51D-CB4057895EB6}" srcId="{37DC1F07-F20F-1146-BEC9-491F20878907}" destId="{46225CEA-8E5B-AB48-8FC7-6F409D78FAF7}" srcOrd="3" destOrd="0" parTransId="{CA1DD1C8-0C8D-DA4E-A6C9-90D14AF95E15}" sibTransId="{25B47449-93C2-6240-89F6-1E536404E255}"/>
    <dgm:cxn modelId="{2F44B5FC-6623-4A47-B6AE-785F0D5AF0D3}" srcId="{37DC1F07-F20F-1146-BEC9-491F20878907}" destId="{31413963-7931-3146-A75A-7835384C1335}" srcOrd="0" destOrd="0" parTransId="{8D371963-2466-4548-900C-BB85F8759D0E}" sibTransId="{A2C237D0-7F21-5E48-9375-08537287FD87}"/>
    <dgm:cxn modelId="{207DD86D-E892-B34F-B513-31B7D7A5FA7F}" type="presOf" srcId="{37DC1F07-F20F-1146-BEC9-491F20878907}" destId="{D41E873D-79A1-6340-8925-F6856FD4077E}" srcOrd="0" destOrd="0" presId="urn:microsoft.com/office/officeart/2005/8/layout/pyramid1"/>
    <dgm:cxn modelId="{ED8BF87E-BBEA-FA4A-9A77-5EB27FE7DDED}" type="presOf" srcId="{31413963-7931-3146-A75A-7835384C1335}" destId="{E09F211F-5F6B-4449-BE9A-9EFEB9384157}" srcOrd="0" destOrd="0" presId="urn:microsoft.com/office/officeart/2005/8/layout/pyramid1"/>
    <dgm:cxn modelId="{59951D63-D5FC-7E4C-9B62-370634B94CAB}" srcId="{37DC1F07-F20F-1146-BEC9-491F20878907}" destId="{2CC557F1-49EA-094D-9BA6-7691D4721ECB}" srcOrd="1" destOrd="0" parTransId="{269AADAF-9152-1746-B393-BABFB56BC014}" sibTransId="{06B7AF9D-167D-7C4E-B1D0-614D90C0F040}"/>
    <dgm:cxn modelId="{F3C8080B-D16B-824E-B05E-88858F45FC06}" type="presOf" srcId="{95C24D54-E905-CC4E-B910-8AAAE725FA2C}" destId="{42BE2D49-E589-DB41-ACAB-F5B5B9ABD2E3}" srcOrd="1" destOrd="0" presId="urn:microsoft.com/office/officeart/2005/8/layout/pyramid1"/>
    <dgm:cxn modelId="{0AFA124C-0F7B-874E-BF58-BA43FD14085C}" type="presOf" srcId="{46225CEA-8E5B-AB48-8FC7-6F409D78FAF7}" destId="{36F23C04-15EA-464F-9E41-7161FEA510DC}" srcOrd="1" destOrd="0" presId="urn:microsoft.com/office/officeart/2005/8/layout/pyramid1"/>
    <dgm:cxn modelId="{B9D3CEFA-3D15-5846-BA0D-76100E27858C}" srcId="{37DC1F07-F20F-1146-BEC9-491F20878907}" destId="{95C24D54-E905-CC4E-B910-8AAAE725FA2C}" srcOrd="2" destOrd="0" parTransId="{1B5850C8-5D76-AE4A-AAFB-2084FAF49E00}" sibTransId="{E5266774-0D45-854C-B26F-27C02771A587}"/>
    <dgm:cxn modelId="{77480E9B-C1C7-2441-859A-2FC5FC949F5E}" type="presOf" srcId="{95C24D54-E905-CC4E-B910-8AAAE725FA2C}" destId="{8B218F61-A26F-8D47-B536-09DD111730EA}" srcOrd="0" destOrd="0" presId="urn:microsoft.com/office/officeart/2005/8/layout/pyramid1"/>
    <dgm:cxn modelId="{A9008E71-FD96-6249-A59F-629C40D7A460}" type="presOf" srcId="{2CC557F1-49EA-094D-9BA6-7691D4721ECB}" destId="{E409D622-DF8F-5D4C-8594-D0C90A875357}" srcOrd="0" destOrd="0" presId="urn:microsoft.com/office/officeart/2005/8/layout/pyramid1"/>
    <dgm:cxn modelId="{39F8ACB3-C008-BD41-BC2B-4B22EC0627D4}" type="presOf" srcId="{2CC557F1-49EA-094D-9BA6-7691D4721ECB}" destId="{93A2FB86-764E-8F43-828B-8E6C3A8ACC98}" srcOrd="1" destOrd="0" presId="urn:microsoft.com/office/officeart/2005/8/layout/pyramid1"/>
    <dgm:cxn modelId="{4BD30F1D-F9A9-BE45-BB44-12AC65238363}" type="presOf" srcId="{31413963-7931-3146-A75A-7835384C1335}" destId="{8AC10A9A-4AB3-A447-ADCD-93173440E431}" srcOrd="1" destOrd="0" presId="urn:microsoft.com/office/officeart/2005/8/layout/pyramid1"/>
    <dgm:cxn modelId="{74BDC5AD-E868-9C4D-A9FE-794A07868390}" type="presOf" srcId="{46225CEA-8E5B-AB48-8FC7-6F409D78FAF7}" destId="{05938A6B-3C95-574B-AF7E-97E4A3C528D6}" srcOrd="0" destOrd="0" presId="urn:microsoft.com/office/officeart/2005/8/layout/pyramid1"/>
    <dgm:cxn modelId="{C9D216E3-9307-FB48-988A-3567725DC403}" type="presParOf" srcId="{D41E873D-79A1-6340-8925-F6856FD4077E}" destId="{027513A4-12D2-EB42-A0D6-AE60E714F1C7}" srcOrd="0" destOrd="0" presId="urn:microsoft.com/office/officeart/2005/8/layout/pyramid1"/>
    <dgm:cxn modelId="{ED75D5A0-B4D0-D040-85D8-C420223CE902}" type="presParOf" srcId="{027513A4-12D2-EB42-A0D6-AE60E714F1C7}" destId="{E09F211F-5F6B-4449-BE9A-9EFEB9384157}" srcOrd="0" destOrd="0" presId="urn:microsoft.com/office/officeart/2005/8/layout/pyramid1"/>
    <dgm:cxn modelId="{0E307577-F80B-D844-B1CE-B8E1111C1739}" type="presParOf" srcId="{027513A4-12D2-EB42-A0D6-AE60E714F1C7}" destId="{8AC10A9A-4AB3-A447-ADCD-93173440E431}" srcOrd="1" destOrd="0" presId="urn:microsoft.com/office/officeart/2005/8/layout/pyramid1"/>
    <dgm:cxn modelId="{2F8E11E3-E000-A342-8CF3-5247D4424DA0}" type="presParOf" srcId="{D41E873D-79A1-6340-8925-F6856FD4077E}" destId="{987B1F41-409D-6541-AF3E-5A02D706E007}" srcOrd="1" destOrd="0" presId="urn:microsoft.com/office/officeart/2005/8/layout/pyramid1"/>
    <dgm:cxn modelId="{34169AB1-21B1-8C44-A8B8-B7D55C688C52}" type="presParOf" srcId="{987B1F41-409D-6541-AF3E-5A02D706E007}" destId="{E409D622-DF8F-5D4C-8594-D0C90A875357}" srcOrd="0" destOrd="0" presId="urn:microsoft.com/office/officeart/2005/8/layout/pyramid1"/>
    <dgm:cxn modelId="{97AB78DE-F185-574D-8EDF-F269B883D07C}" type="presParOf" srcId="{987B1F41-409D-6541-AF3E-5A02D706E007}" destId="{93A2FB86-764E-8F43-828B-8E6C3A8ACC98}" srcOrd="1" destOrd="0" presId="urn:microsoft.com/office/officeart/2005/8/layout/pyramid1"/>
    <dgm:cxn modelId="{38B394F3-4363-8F47-A47A-38110456D62A}" type="presParOf" srcId="{D41E873D-79A1-6340-8925-F6856FD4077E}" destId="{BECFF74A-F005-904A-93FB-EB647EF6903C}" srcOrd="2" destOrd="0" presId="urn:microsoft.com/office/officeart/2005/8/layout/pyramid1"/>
    <dgm:cxn modelId="{D04B40D0-159A-E74E-94CD-B31E4FBE44EB}" type="presParOf" srcId="{BECFF74A-F005-904A-93FB-EB647EF6903C}" destId="{8B218F61-A26F-8D47-B536-09DD111730EA}" srcOrd="0" destOrd="0" presId="urn:microsoft.com/office/officeart/2005/8/layout/pyramid1"/>
    <dgm:cxn modelId="{416C1F58-6B32-384B-9198-0DE6790386AA}" type="presParOf" srcId="{BECFF74A-F005-904A-93FB-EB647EF6903C}" destId="{42BE2D49-E589-DB41-ACAB-F5B5B9ABD2E3}" srcOrd="1" destOrd="0" presId="urn:microsoft.com/office/officeart/2005/8/layout/pyramid1"/>
    <dgm:cxn modelId="{F01B2863-6649-CA4E-AFE8-B1E324CECC3A}" type="presParOf" srcId="{D41E873D-79A1-6340-8925-F6856FD4077E}" destId="{B83121E8-D89F-1640-B7DE-808E271E91E5}" srcOrd="3" destOrd="0" presId="urn:microsoft.com/office/officeart/2005/8/layout/pyramid1"/>
    <dgm:cxn modelId="{EB973598-6D49-8C48-90E7-4EF947DF3432}" type="presParOf" srcId="{B83121E8-D89F-1640-B7DE-808E271E91E5}" destId="{05938A6B-3C95-574B-AF7E-97E4A3C528D6}" srcOrd="0" destOrd="0" presId="urn:microsoft.com/office/officeart/2005/8/layout/pyramid1"/>
    <dgm:cxn modelId="{07400D63-EF42-1C46-8CBB-3CAD1ED9C00E}" type="presParOf" srcId="{B83121E8-D89F-1640-B7DE-808E271E91E5}" destId="{36F23C04-15EA-464F-9E41-7161FEA510DC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F211F-5F6B-4449-BE9A-9EFEB9384157}">
      <dsp:nvSpPr>
        <dsp:cNvPr id="0" name=""/>
        <dsp:cNvSpPr/>
      </dsp:nvSpPr>
      <dsp:spPr>
        <a:xfrm>
          <a:off x="2727457" y="0"/>
          <a:ext cx="1818304" cy="1132405"/>
        </a:xfrm>
        <a:prstGeom prst="trapezoid">
          <a:avLst>
            <a:gd name="adj" fmla="val 80285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1800" b="1" kern="1200" dirty="0" smtClean="0"/>
            <a:t>Band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6</a:t>
          </a:r>
          <a:r>
            <a:rPr lang="en-US" sz="1600" kern="1200" baseline="30000" dirty="0" smtClean="0"/>
            <a:t>th+ </a:t>
          </a:r>
          <a:r>
            <a:rPr lang="en-US" sz="1600" kern="1200" dirty="0" smtClean="0"/>
            <a:t>Grade</a:t>
          </a:r>
          <a:endParaRPr lang="en-US" sz="1600" kern="1200" dirty="0"/>
        </a:p>
      </dsp:txBody>
      <dsp:txXfrm>
        <a:off x="2727457" y="0"/>
        <a:ext cx="1818304" cy="1132405"/>
      </dsp:txXfrm>
    </dsp:sp>
    <dsp:sp modelId="{E409D622-DF8F-5D4C-8594-D0C90A875357}">
      <dsp:nvSpPr>
        <dsp:cNvPr id="0" name=""/>
        <dsp:cNvSpPr/>
      </dsp:nvSpPr>
      <dsp:spPr>
        <a:xfrm>
          <a:off x="1818304" y="1132405"/>
          <a:ext cx="3636609" cy="1132405"/>
        </a:xfrm>
        <a:prstGeom prst="trapezoid">
          <a:avLst>
            <a:gd name="adj" fmla="val 80285"/>
          </a:avLst>
        </a:prstGeom>
        <a:gradFill rotWithShape="0">
          <a:gsLst>
            <a:gs pos="0">
              <a:schemeClr val="accent4">
                <a:hueOff val="-2757287"/>
                <a:satOff val="15482"/>
                <a:lumOff val="-719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2757287"/>
                <a:satOff val="15482"/>
                <a:lumOff val="-719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pBone / pTrumpet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1600" kern="1200" dirty="0" smtClean="0"/>
            <a:t>4</a:t>
          </a:r>
          <a:r>
            <a:rPr lang="en-US" sz="1600" kern="1200" baseline="30000" dirty="0" smtClean="0"/>
            <a:t>th </a:t>
          </a:r>
          <a:r>
            <a:rPr lang="en-US" sz="1600" kern="1200" dirty="0" smtClean="0"/>
            <a:t>– 6</a:t>
          </a:r>
          <a:r>
            <a:rPr lang="en-US" sz="1600" kern="1200" baseline="30000" dirty="0" smtClean="0"/>
            <a:t>th</a:t>
          </a:r>
          <a:r>
            <a:rPr lang="en-US" sz="1600" kern="1200" dirty="0" smtClean="0"/>
            <a:t> Grade (12.2m)</a:t>
          </a:r>
          <a:br>
            <a:rPr lang="en-US" sz="1600" kern="1200" dirty="0" smtClean="0"/>
          </a:br>
          <a:r>
            <a:rPr lang="en-US" sz="1600" kern="1200" dirty="0" smtClean="0"/>
            <a:t>$159</a:t>
          </a:r>
          <a:endParaRPr lang="en-US" sz="1600" kern="1200" dirty="0"/>
        </a:p>
      </dsp:txBody>
      <dsp:txXfrm>
        <a:off x="2454711" y="1132405"/>
        <a:ext cx="2363796" cy="1132405"/>
      </dsp:txXfrm>
    </dsp:sp>
    <dsp:sp modelId="{8B218F61-A26F-8D47-B536-09DD111730EA}">
      <dsp:nvSpPr>
        <dsp:cNvPr id="0" name=""/>
        <dsp:cNvSpPr/>
      </dsp:nvSpPr>
      <dsp:spPr>
        <a:xfrm>
          <a:off x="909152" y="2264810"/>
          <a:ext cx="5454914" cy="1132405"/>
        </a:xfrm>
        <a:prstGeom prst="trapezoid">
          <a:avLst>
            <a:gd name="adj" fmla="val 80285"/>
          </a:avLst>
        </a:prstGeom>
        <a:gradFill rotWithShape="0">
          <a:gsLst>
            <a:gs pos="0">
              <a:schemeClr val="accent4">
                <a:hueOff val="-5514574"/>
                <a:satOff val="30963"/>
                <a:lumOff val="-1437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5514574"/>
                <a:satOff val="30963"/>
                <a:lumOff val="-1437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pBone mini 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1600" kern="1200" dirty="0" smtClean="0"/>
            <a:t>1</a:t>
          </a:r>
          <a:r>
            <a:rPr lang="en-US" sz="1600" kern="1200" baseline="30000" dirty="0" smtClean="0"/>
            <a:t>st</a:t>
          </a:r>
          <a:r>
            <a:rPr lang="en-US" sz="1600" kern="1200" dirty="0" smtClean="0"/>
            <a:t> – 3</a:t>
          </a:r>
          <a:r>
            <a:rPr lang="en-US" sz="1600" kern="1200" baseline="30000" dirty="0" smtClean="0"/>
            <a:t>rd</a:t>
          </a:r>
          <a:r>
            <a:rPr lang="en-US" sz="1600" kern="1200" dirty="0" smtClean="0"/>
            <a:t> Grade (12.3m)</a:t>
          </a:r>
          <a:br>
            <a:rPr lang="en-US" sz="1600" kern="1200" dirty="0" smtClean="0"/>
          </a:br>
          <a:r>
            <a:rPr lang="en-US" sz="1600" kern="1200" dirty="0" smtClean="0"/>
            <a:t>$129</a:t>
          </a:r>
          <a:endParaRPr lang="en-US" sz="1600" kern="1200" dirty="0"/>
        </a:p>
      </dsp:txBody>
      <dsp:txXfrm>
        <a:off x="1863762" y="2264810"/>
        <a:ext cx="3545694" cy="1132405"/>
      </dsp:txXfrm>
    </dsp:sp>
    <dsp:sp modelId="{05938A6B-3C95-574B-AF7E-97E4A3C528D6}">
      <dsp:nvSpPr>
        <dsp:cNvPr id="0" name=""/>
        <dsp:cNvSpPr/>
      </dsp:nvSpPr>
      <dsp:spPr>
        <a:xfrm>
          <a:off x="0" y="3397215"/>
          <a:ext cx="7273219" cy="1132405"/>
        </a:xfrm>
        <a:prstGeom prst="trapezoid">
          <a:avLst>
            <a:gd name="adj" fmla="val 80285"/>
          </a:avLst>
        </a:prstGeom>
        <a:gradFill rotWithShape="0">
          <a:gsLst>
            <a:gs pos="0">
              <a:schemeClr val="accent4">
                <a:hueOff val="-8271860"/>
                <a:satOff val="46445"/>
                <a:lumOff val="-2156"/>
                <a:alphaOff val="0"/>
                <a:shade val="40000"/>
                <a:alpha val="100000"/>
                <a:satMod val="150000"/>
                <a:lumMod val="100000"/>
              </a:schemeClr>
            </a:gs>
            <a:gs pos="100000">
              <a:schemeClr val="accent4">
                <a:hueOff val="-8271860"/>
                <a:satOff val="46445"/>
                <a:lumOff val="-2156"/>
                <a:alphaOff val="0"/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  <a:ln>
          <a:noFill/>
        </a:ln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pBuzz</a:t>
          </a:r>
          <a:r>
            <a:rPr lang="en-US" sz="2000" kern="1200" dirty="0" smtClean="0"/>
            <a:t/>
          </a:r>
          <a:br>
            <a:rPr lang="en-US" sz="2000" kern="1200" dirty="0" smtClean="0"/>
          </a:br>
          <a:r>
            <a:rPr lang="en-US" sz="1800" kern="1200" dirty="0" smtClean="0"/>
            <a:t>Pre – K (8.8m)</a:t>
          </a:r>
          <a:br>
            <a:rPr lang="en-US" sz="1800" kern="1200" dirty="0" smtClean="0"/>
          </a:br>
          <a:r>
            <a:rPr lang="en-US" sz="1800" kern="1200" dirty="0" smtClean="0"/>
            <a:t>$29</a:t>
          </a:r>
          <a:endParaRPr lang="en-US" sz="1800" kern="1200" dirty="0"/>
        </a:p>
      </dsp:txBody>
      <dsp:txXfrm>
        <a:off x="1272813" y="3397215"/>
        <a:ext cx="4727592" cy="1132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30D1F-3CF2-084B-AFC6-D4888E335850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902E4-4DCA-C84F-9654-1F04E18A6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3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672F7-1F5E-D846-8542-EA56232AE055}" type="datetimeFigureOut">
              <a:rPr lang="en-US" smtClean="0"/>
              <a:t>11/4/2016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BAEA-28A4-564D-A5B1-EC7E042DE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72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started in 2007, as teachers and players we were also our customers - </a:t>
            </a:r>
            <a:r>
              <a:rPr lang="en-US" dirty="0" err="1" smtClean="0"/>
              <a:t>evenso</a:t>
            </a:r>
            <a:r>
              <a:rPr lang="en-US" dirty="0" smtClean="0"/>
              <a:t> we spent a lot of time talking to friends and colleagues in the music world:</a:t>
            </a:r>
          </a:p>
          <a:p>
            <a:endParaRPr lang="en-US" dirty="0" smtClean="0"/>
          </a:p>
          <a:p>
            <a:r>
              <a:rPr lang="en-US" dirty="0" smtClean="0"/>
              <a:t>Instruments which are light and easy to hold but also robust – suitable for the classroom environment</a:t>
            </a:r>
          </a:p>
          <a:p>
            <a:endParaRPr lang="en-US" dirty="0" smtClean="0"/>
          </a:p>
          <a:p>
            <a:r>
              <a:rPr lang="en-US" dirty="0" smtClean="0"/>
              <a:t>A unique and distinctive design which is respective of the heritage of the instrument – don</a:t>
            </a:r>
            <a:r>
              <a:rPr lang="fr-FR" dirty="0" smtClean="0"/>
              <a:t>’</a:t>
            </a:r>
            <a:r>
              <a:rPr lang="en-US" dirty="0" smtClean="0"/>
              <a:t>t copy or replace brass</a:t>
            </a:r>
          </a:p>
          <a:p>
            <a:endParaRPr lang="en-US" dirty="0" smtClean="0"/>
          </a:p>
          <a:p>
            <a:r>
              <a:rPr lang="en-US" dirty="0" smtClean="0"/>
              <a:t>An affordable alternative that gives opportunity to those that can’t afford a (decent!) brass instrument </a:t>
            </a:r>
          </a:p>
          <a:p>
            <a:endParaRPr lang="en-US" dirty="0" smtClean="0"/>
          </a:p>
          <a:p>
            <a:r>
              <a:rPr lang="en-US" dirty="0" smtClean="0"/>
              <a:t>Something which is fun to play and can be multi-purpose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make great instruments – that utilize the benefits of plastic</a:t>
            </a:r>
          </a:p>
          <a:p>
            <a:pPr lvl="1"/>
            <a:r>
              <a:rPr lang="en-US" dirty="0" smtClean="0"/>
              <a:t>We don</a:t>
            </a:r>
            <a:r>
              <a:rPr lang="fr-FR" dirty="0" smtClean="0"/>
              <a:t>’</a:t>
            </a:r>
            <a:r>
              <a:rPr lang="en-US" dirty="0" smtClean="0"/>
              <a:t>t copy brass – it is made in a completely different way</a:t>
            </a:r>
          </a:p>
          <a:p>
            <a:pPr lvl="1"/>
            <a:r>
              <a:rPr lang="en-US" dirty="0" smtClean="0"/>
              <a:t>As teachers and players ourselves we understand the needs of customers</a:t>
            </a:r>
          </a:p>
          <a:p>
            <a:r>
              <a:rPr lang="en-US" dirty="0" smtClean="0"/>
              <a:t>We offer the best quality rates of any supplier to Conn-Selmer</a:t>
            </a:r>
          </a:p>
          <a:p>
            <a:pPr lvl="1"/>
            <a:r>
              <a:rPr lang="en-US" dirty="0" smtClean="0"/>
              <a:t>Our products just work out of the box</a:t>
            </a:r>
          </a:p>
          <a:p>
            <a:pPr lvl="1"/>
            <a:r>
              <a:rPr lang="en-US" dirty="0" smtClean="0"/>
              <a:t>We won’t stop working until our customers are completely satisfied</a:t>
            </a:r>
          </a:p>
          <a:p>
            <a:r>
              <a:rPr lang="en-US" dirty="0" smtClean="0"/>
              <a:t>We provide outstanding customer support based in the UK</a:t>
            </a:r>
          </a:p>
          <a:p>
            <a:pPr lvl="1"/>
            <a:r>
              <a:rPr lang="en-US" dirty="0" smtClean="0"/>
              <a:t>Exclusively staffed by musicians who understand</a:t>
            </a:r>
          </a:p>
          <a:p>
            <a:pPr lvl="1"/>
            <a:r>
              <a:rPr lang="en-US" dirty="0" smtClean="0"/>
              <a:t>80% of our customers would recommend our service to others (</a:t>
            </a:r>
            <a:r>
              <a:rPr lang="en-US" dirty="0" err="1" smtClean="0"/>
              <a:t>Amazon.com</a:t>
            </a:r>
            <a:r>
              <a:rPr lang="en-US" dirty="0" smtClean="0"/>
              <a:t> 64%, Netflix 54%, Apple 72%)</a:t>
            </a:r>
          </a:p>
          <a:p>
            <a:r>
              <a:rPr lang="en-US" dirty="0" smtClean="0"/>
              <a:t>We offer educational resources and inspirational content to our community of over 80k people and growing daily</a:t>
            </a:r>
          </a:p>
          <a:p>
            <a:pPr lvl="1"/>
            <a:r>
              <a:rPr lang="en-US" dirty="0" smtClean="0"/>
              <a:t>We support our brand with global marketing initiatives </a:t>
            </a:r>
          </a:p>
          <a:p>
            <a:r>
              <a:rPr lang="en-US" dirty="0" smtClean="0"/>
              <a:t>We </a:t>
            </a:r>
            <a:r>
              <a:rPr lang="en-GB" dirty="0" smtClean="0"/>
              <a:t>collaborate and support </a:t>
            </a:r>
            <a:r>
              <a:rPr lang="en-US" dirty="0" smtClean="0"/>
              <a:t>our dealers</a:t>
            </a:r>
          </a:p>
          <a:p>
            <a:pPr lvl="1"/>
            <a:r>
              <a:rPr lang="en-US" dirty="0" smtClean="0"/>
              <a:t>we don</a:t>
            </a:r>
            <a:r>
              <a:rPr lang="fr-FR" dirty="0" smtClean="0"/>
              <a:t>’</a:t>
            </a:r>
            <a:r>
              <a:rPr lang="en-US" dirty="0" smtClean="0"/>
              <a:t>t compete with them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03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Instruments which are light and easy to hold but also robust – suitable for the classroom environment</a:t>
            </a:r>
          </a:p>
          <a:p>
            <a:endParaRPr lang="en-US" dirty="0" smtClean="0"/>
          </a:p>
          <a:p>
            <a:r>
              <a:rPr lang="en-US" dirty="0" smtClean="0"/>
              <a:t>A unique and distinctive design which is respective of the heritage of the instrument – don</a:t>
            </a:r>
            <a:r>
              <a:rPr lang="fr-FR" dirty="0" smtClean="0"/>
              <a:t>’</a:t>
            </a:r>
            <a:r>
              <a:rPr lang="en-US" dirty="0" smtClean="0"/>
              <a:t>t copy or replace brass</a:t>
            </a:r>
          </a:p>
          <a:p>
            <a:endParaRPr lang="en-US" dirty="0" smtClean="0"/>
          </a:p>
          <a:p>
            <a:r>
              <a:rPr lang="en-US" dirty="0" smtClean="0"/>
              <a:t>An affordable alternative that gives opportunity to those that can’t afford a (decent!) brass instrument </a:t>
            </a:r>
          </a:p>
          <a:p>
            <a:endParaRPr lang="en-US" dirty="0" smtClean="0"/>
          </a:p>
          <a:p>
            <a:r>
              <a:rPr lang="en-US" dirty="0" smtClean="0"/>
              <a:t>Something which is fun to play and can be multi-purpose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National Foundation for Youth Music,</a:t>
            </a:r>
            <a:r>
              <a:rPr lang="en-US" baseline="0" dirty="0" smtClean="0"/>
              <a:t> funded by the UK Government, declared the trombone to be an “endangered species”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80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939D52-F9C7-4C62-8D4C-C139880CEE2D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0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started in 2007, as teachers and players we were also our customers - </a:t>
            </a:r>
            <a:r>
              <a:rPr lang="en-US" dirty="0" err="1" smtClean="0"/>
              <a:t>evenso</a:t>
            </a:r>
            <a:r>
              <a:rPr lang="en-US" dirty="0" smtClean="0"/>
              <a:t> we spent a lot of time talking to friends and colleagues in the music world:</a:t>
            </a:r>
          </a:p>
          <a:p>
            <a:endParaRPr lang="en-US" dirty="0" smtClean="0"/>
          </a:p>
          <a:p>
            <a:r>
              <a:rPr lang="en-US" dirty="0" smtClean="0"/>
              <a:t>Instruments which are light and easy to hold but also robust – suitable for the classroom environment</a:t>
            </a:r>
          </a:p>
          <a:p>
            <a:endParaRPr lang="en-US" dirty="0" smtClean="0"/>
          </a:p>
          <a:p>
            <a:r>
              <a:rPr lang="en-US" dirty="0" smtClean="0"/>
              <a:t>A unique and distinctive design which is respective of the heritage of the instrument – don</a:t>
            </a:r>
            <a:r>
              <a:rPr lang="fr-FR" dirty="0" smtClean="0"/>
              <a:t>’</a:t>
            </a:r>
            <a:r>
              <a:rPr lang="en-US" dirty="0" smtClean="0"/>
              <a:t>t copy or replace brass</a:t>
            </a:r>
          </a:p>
          <a:p>
            <a:endParaRPr lang="en-US" dirty="0" smtClean="0"/>
          </a:p>
          <a:p>
            <a:r>
              <a:rPr lang="en-US" dirty="0" smtClean="0"/>
              <a:t>An affordable alternative that gives opportunity to those that can’t afford a (decent!) brass instrument </a:t>
            </a:r>
          </a:p>
          <a:p>
            <a:endParaRPr lang="en-US" dirty="0" smtClean="0"/>
          </a:p>
          <a:p>
            <a:r>
              <a:rPr lang="en-US" dirty="0" smtClean="0"/>
              <a:t>Something which is fun to play and can be multi-purpose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started in 2007, as teachers and players we were also our customers - </a:t>
            </a:r>
            <a:r>
              <a:rPr lang="en-US" dirty="0" err="1" smtClean="0"/>
              <a:t>evenso</a:t>
            </a:r>
            <a:r>
              <a:rPr lang="en-US" dirty="0" smtClean="0"/>
              <a:t> we spent a lot of time talking to friends and colleagues in the music world:</a:t>
            </a:r>
          </a:p>
          <a:p>
            <a:endParaRPr lang="en-US" dirty="0" smtClean="0"/>
          </a:p>
          <a:p>
            <a:r>
              <a:rPr lang="en-US" dirty="0" smtClean="0"/>
              <a:t>Instruments which are light and easy to hold but also robust – suitable for the classroom environment</a:t>
            </a:r>
          </a:p>
          <a:p>
            <a:endParaRPr lang="en-US" dirty="0" smtClean="0"/>
          </a:p>
          <a:p>
            <a:r>
              <a:rPr lang="en-US" dirty="0" smtClean="0"/>
              <a:t>A unique and distinctive design which is respective of the heritage of the instrument – don</a:t>
            </a:r>
            <a:r>
              <a:rPr lang="fr-FR" dirty="0" smtClean="0"/>
              <a:t>’</a:t>
            </a:r>
            <a:r>
              <a:rPr lang="en-US" dirty="0" smtClean="0"/>
              <a:t>t copy or replace brass</a:t>
            </a:r>
          </a:p>
          <a:p>
            <a:endParaRPr lang="en-US" dirty="0" smtClean="0"/>
          </a:p>
          <a:p>
            <a:r>
              <a:rPr lang="en-US" dirty="0" smtClean="0"/>
              <a:t>An affordable alternative that gives opportunity to those that can’t afford a (decent!) brass instrument </a:t>
            </a:r>
          </a:p>
          <a:p>
            <a:endParaRPr lang="en-US" dirty="0" smtClean="0"/>
          </a:p>
          <a:p>
            <a:r>
              <a:rPr lang="en-US" dirty="0" smtClean="0"/>
              <a:t>Something which is fun to play and can be multi-purpose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started in 2007, as teachers and players we were also our customers - </a:t>
            </a:r>
            <a:r>
              <a:rPr lang="en-US" dirty="0" err="1" smtClean="0"/>
              <a:t>evenso</a:t>
            </a:r>
            <a:r>
              <a:rPr lang="en-US" dirty="0" smtClean="0"/>
              <a:t> we spent a lot of time talking to friends and colleagues in the music world:</a:t>
            </a:r>
          </a:p>
          <a:p>
            <a:endParaRPr lang="en-US" dirty="0" smtClean="0"/>
          </a:p>
          <a:p>
            <a:r>
              <a:rPr lang="en-US" dirty="0" smtClean="0"/>
              <a:t>Instruments which are light and easy to hold but also robust – suitable for the classroom environment</a:t>
            </a:r>
          </a:p>
          <a:p>
            <a:endParaRPr lang="en-US" dirty="0" smtClean="0"/>
          </a:p>
          <a:p>
            <a:r>
              <a:rPr lang="en-US" dirty="0" smtClean="0"/>
              <a:t>A unique and distinctive design which is respective of the heritage of the instrument – don</a:t>
            </a:r>
            <a:r>
              <a:rPr lang="fr-FR" dirty="0" smtClean="0"/>
              <a:t>’</a:t>
            </a:r>
            <a:r>
              <a:rPr lang="en-US" dirty="0" smtClean="0"/>
              <a:t>t copy or replace brass</a:t>
            </a:r>
          </a:p>
          <a:p>
            <a:endParaRPr lang="en-US" dirty="0" smtClean="0"/>
          </a:p>
          <a:p>
            <a:r>
              <a:rPr lang="en-US" dirty="0" smtClean="0"/>
              <a:t>An affordable alternative that gives opportunity to those that can’t afford a (decent!) brass instrument </a:t>
            </a:r>
          </a:p>
          <a:p>
            <a:endParaRPr lang="en-US" dirty="0" smtClean="0"/>
          </a:p>
          <a:p>
            <a:r>
              <a:rPr lang="en-US" dirty="0" smtClean="0"/>
              <a:t>Something which is fun to play and can be multi-purpose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Bulk</a:t>
            </a:r>
            <a:r>
              <a:rPr lang="en-US" baseline="0" dirty="0" smtClean="0"/>
              <a:t> discount opportunities</a:t>
            </a:r>
          </a:p>
          <a:p>
            <a:r>
              <a:rPr lang="en-US" baseline="0" dirty="0" smtClean="0"/>
              <a:t>Leads with teachers, school districts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BAEA-28A4-564D-A5B1-EC7E042DE4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3CD50418-6DC4-4154-B8D0-9FC1AE8B5109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72E8-F780-487B-9FEE-1CA66DD80432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E3574-6022-4680-BE86-67BC38046472}" type="datetime1">
              <a:rPr lang="en-GB" smtClean="0"/>
              <a:t>04/11/2016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54B6-E8CA-4C80-97FC-DEE18A39F7B9}" type="datetime1">
              <a:rPr lang="en-GB" smtClean="0"/>
              <a:t>04/11/2016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4D33115-93E3-4C86-B27B-A76C3658060E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BBC087BC-28B3-4275-9100-1AB7A255C5BA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B6910-8030-4383-AF50-C91F9C6B5FB5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66ACED-FD23-475F-899C-E12A8E338487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5504FB-1C4F-45C5-B181-E7FDDBB958C3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86CD74B2-A14B-4DEF-90D6-AAA888A99FC9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0E9A-4BD4-4770-8CCE-258C9C436FBB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30353" y="0"/>
            <a:ext cx="1613647" cy="9897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39" y="469488"/>
            <a:ext cx="7556313" cy="1116106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97127" y="6423585"/>
            <a:ext cx="2133600" cy="365125"/>
          </a:xfrm>
        </p:spPr>
        <p:txBody>
          <a:bodyPr/>
          <a:lstStyle/>
          <a:p>
            <a:fld id="{59A9EEF2-6C28-4E18-8EF5-D56F103B3FF3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179" y="6447155"/>
            <a:ext cx="6122894" cy="365125"/>
          </a:xfrm>
        </p:spPr>
        <p:txBody>
          <a:bodyPr anchor="t"/>
          <a:lstStyle/>
          <a:p>
            <a:r>
              <a:rPr lang="en-US" dirty="0" err="1" smtClean="0"/>
              <a:t>pBone</a:t>
            </a:r>
            <a:r>
              <a:rPr lang="en-US" dirty="0" smtClean="0"/>
              <a:t> l </a:t>
            </a:r>
            <a:r>
              <a:rPr lang="en-US" dirty="0" err="1" smtClean="0"/>
              <a:t>pTrumpet</a:t>
            </a:r>
            <a:r>
              <a:rPr lang="en-US" dirty="0" smtClean="0"/>
              <a:t> I </a:t>
            </a:r>
            <a:r>
              <a:rPr lang="en-US" dirty="0" err="1" smtClean="0"/>
              <a:t>pBuzz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646907" y="6400800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D0F819-3FCE-504B-89E4-F8A98D775D7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9C8E-BE68-416F-A28C-3F719E026205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68300"/>
            <a:ext cx="8458200" cy="487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87450"/>
            <a:ext cx="4152900" cy="623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187450"/>
            <a:ext cx="4152900" cy="623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1963738"/>
            <a:ext cx="4152900" cy="625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0" y="1963738"/>
            <a:ext cx="4152900" cy="625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4365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FA5D873A-7F34-4B70-972F-0CDB5C8A07D3}" type="datetime1">
              <a:rPr lang="en-GB" smtClean="0">
                <a:solidFill>
                  <a:srgbClr val="000000"/>
                </a:solidFill>
              </a:rPr>
              <a:t>04/11/2016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52400" y="6343650"/>
            <a:ext cx="762000" cy="457200"/>
          </a:xfrm>
        </p:spPr>
        <p:txBody>
          <a:bodyPr/>
          <a:lstStyle>
            <a:lvl1pPr>
              <a:defRPr/>
            </a:lvl1pPr>
          </a:lstStyle>
          <a:p>
            <a:fld id="{6C0CAF63-19C1-4468-823F-BAA0CEBF4D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05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E6AE6-DD08-4DDE-8D33-970956A4D3FA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08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92398-DBDC-44B3-80F3-7822F7966891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32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FF3B5-BA62-47BF-B72F-4BEF4239A48C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42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A501-43F9-4D1B-9CF7-452BEED02D8C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117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1B46-99F5-4A2C-8A66-E0951F3F689F}" type="datetime1">
              <a:rPr lang="en-GB" smtClean="0"/>
              <a:t>04/11/2016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15D15-0C91-45BF-BE2E-962686CCFD78}" type="datetime1">
              <a:rPr lang="en-GB" smtClean="0"/>
              <a:t>04/11/2016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98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A0636-AD59-4D81-8627-72474F6D6A4E}" type="datetime1">
              <a:rPr lang="en-GB" smtClean="0"/>
              <a:t>04/11/2016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20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3B589-9480-4C37-B839-EDF088944BFC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7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AC33C-4449-4BFE-8DA6-49CE6E5B7949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/>
          <a:p>
            <a:r>
              <a:rPr lang="en-US" smtClean="0"/>
              <a:t>pBone l pTrumpet I pBuzz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9747" y="5943600"/>
            <a:ext cx="55403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0F819-3FCE-504B-89E4-F8A98D775D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1FDC-6368-4CEC-8DA8-B9269F5AF0EC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05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DC9DC-DBE4-490B-939F-D3F703C19C66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2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44BFF-C65C-4AC5-9B17-B552E4C239F1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0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F8DD3A8B-C891-4A9E-8E46-4B56ECD28B7B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9DCCED4-2536-4A21-8BB8-EC7DCA1E5306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1E1A2-4559-4C48-859C-6BCDB6E6763A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68D03-8A55-45E7-97A4-735347D4A518}" type="datetime1">
              <a:rPr lang="en-GB" smtClean="0"/>
              <a:t>04/11/2016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E74C6-2E18-4A28-97BD-5528BF04725A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6699B-EE6C-4741-8FAD-C1C3B70A08FF}" type="datetime1">
              <a:rPr lang="en-GB" smtClean="0"/>
              <a:t>04/11/2016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6D8FDC-59F3-4BA0-8BDA-2F1D8005721A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pBone l pTrumpet I pBuzz 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62D0F819-3FCE-504B-89E4-F8A98D775D7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WMG Primary logo.png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06" y="6423585"/>
            <a:ext cx="1120697" cy="344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13" r:id="rId2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3C9E1-779F-4432-B8BD-BF3C98D1C709}" type="datetime1">
              <a:rPr lang="en-GB" smtClean="0"/>
              <a:t>04/11/2016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pBone l pTrumpet I pBuzz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E1C34-EA66-9B40-8F4B-6B89850A1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NzvlNkz2CM" TargetMode="External"/><Relationship Id="rId3" Type="http://schemas.openxmlformats.org/officeDocument/2006/relationships/hyperlink" Target="https://youtu.be/NLAHSgZaMU0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uyXlmvRP1p8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8FCHUGzhZ6E" TargetMode="Externa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work/pBuzz%20-%20Tool%20Ki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mail.sherweb2010.com/owa/redir.aspx?C=SR05HuGE8SjNw7Td0YVHR3WZd8zB21hFwWAurWVbFtx5snj0CQTUCA..&amp;URL=mailto:asix@rhythmband.com" TargetMode="External"/><Relationship Id="rId5" Type="http://schemas.openxmlformats.org/officeDocument/2006/relationships/hyperlink" Target="https://webmail.sherweb2010.com/owa/redir.aspx?C=oK1Nq6GpuyKOmtI-3RkdwmsMNsllezU0g_4GzVjOSuV5snj0CQTUCA..&amp;URL=mailto:awalsh@rhythmband.com" TargetMode="External"/><Relationship Id="rId4" Type="http://schemas.openxmlformats.org/officeDocument/2006/relationships/hyperlink" Target="http://www.rbidealer.ne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bit.ly/2eB48Hf" TargetMode="External"/><Relationship Id="rId3" Type="http://schemas.openxmlformats.org/officeDocument/2006/relationships/image" Target="../media/image52.jpeg"/><Relationship Id="rId7" Type="http://schemas.openxmlformats.org/officeDocument/2006/relationships/hyperlink" Target="http://pbuzz.co.uk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16.jp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afme.org/20-important-benefits-of-music-in-our-schools/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warwickmusicgroup.com/teaching-resources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uzz.co.uk/" TargetMode="External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thepTrumpet" TargetMode="External"/><Relationship Id="rId5" Type="http://schemas.openxmlformats.org/officeDocument/2006/relationships/hyperlink" Target="https://www.facebook.com/thepTrumpet" TargetMode="External"/><Relationship Id="rId4" Type="http://schemas.openxmlformats.org/officeDocument/2006/relationships/hyperlink" Target="https://www.facebook.com/pBuzz-1725213057738246/about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g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040" y="-24102"/>
            <a:ext cx="9176040" cy="6882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002" y="299428"/>
            <a:ext cx="408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pBuzz</a:t>
            </a:r>
            <a:r>
              <a:rPr lang="en-US" dirty="0" smtClean="0"/>
              <a:t> l </a:t>
            </a:r>
            <a:r>
              <a:rPr lang="en-US" b="1" dirty="0" smtClean="0"/>
              <a:t>pBone</a:t>
            </a:r>
            <a:r>
              <a:rPr lang="en-US" dirty="0" smtClean="0"/>
              <a:t> l </a:t>
            </a:r>
            <a:r>
              <a:rPr lang="en-US" b="1" dirty="0" smtClean="0"/>
              <a:t>pTrumpet</a:t>
            </a:r>
            <a:r>
              <a:rPr lang="en-US" dirty="0" smtClean="0"/>
              <a:t> l </a:t>
            </a:r>
            <a:r>
              <a:rPr lang="en-US" i="1" dirty="0" smtClean="0"/>
              <a:t>just play</a:t>
            </a:r>
            <a:r>
              <a:rPr lang="en-US" i="1" dirty="0"/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164" y="6158804"/>
            <a:ext cx="8079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Our Vision</a:t>
            </a:r>
          </a:p>
          <a:p>
            <a:r>
              <a:rPr lang="en-US" sz="1600" dirty="0" smtClean="0"/>
              <a:t>the world’s greatest musicians of the future will start their musical journey with us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30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32054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White Space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What we wanted to solve?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48640" y="1570258"/>
            <a:ext cx="8241792" cy="4144963"/>
          </a:xfrm>
        </p:spPr>
        <p:txBody>
          <a:bodyPr>
            <a:normAutofit/>
          </a:bodyPr>
          <a:lstStyle/>
          <a:p>
            <a:r>
              <a:rPr lang="en-US" dirty="0" smtClean="0"/>
              <a:t>Beginner instruments are often limited to recorder and harmonica, traditional and restrictive choices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Effortless creation of the first sound  </a:t>
            </a:r>
          </a:p>
          <a:p>
            <a:pPr lvl="1"/>
            <a:r>
              <a:rPr lang="en-US" dirty="0" smtClean="0"/>
              <a:t>Focus on buzzing </a:t>
            </a:r>
          </a:p>
          <a:p>
            <a:pPr lvl="1"/>
            <a:r>
              <a:rPr lang="en-US" dirty="0" smtClean="0"/>
              <a:t>Ability to learn and play notes</a:t>
            </a:r>
          </a:p>
          <a:p>
            <a:pPr lvl="1"/>
            <a:r>
              <a:rPr lang="en-US" dirty="0" smtClean="0"/>
              <a:t>Design suitable for young children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Increase the number of Musicians and potential of future     Brass Players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2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5048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 new Instrument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/>
              <a:t>Here is what we gave them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5041021" cy="4144963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Accessible instrument</a:t>
            </a:r>
          </a:p>
          <a:p>
            <a:pPr lvl="1"/>
            <a:r>
              <a:rPr lang="en-US" sz="2000" dirty="0" smtClean="0"/>
              <a:t>Very tough and robust</a:t>
            </a:r>
          </a:p>
          <a:p>
            <a:pPr lvl="1"/>
            <a:r>
              <a:rPr lang="en-US" sz="2000" dirty="0" smtClean="0"/>
              <a:t>Rests effortlessly in your hand – large or small</a:t>
            </a:r>
          </a:p>
          <a:p>
            <a:pPr lvl="1"/>
            <a:r>
              <a:rPr lang="en-US" sz="2000" dirty="0" smtClean="0"/>
              <a:t>Maintenance free</a:t>
            </a:r>
          </a:p>
          <a:p>
            <a:pPr lvl="1"/>
            <a:r>
              <a:rPr lang="en-US" sz="2000" dirty="0" smtClean="0"/>
              <a:t>Clear hand positions</a:t>
            </a:r>
          </a:p>
          <a:p>
            <a:pPr lvl="1"/>
            <a:r>
              <a:rPr lang="en-US" sz="2000" dirty="0"/>
              <a:t>Patented technology delivers </a:t>
            </a:r>
            <a:r>
              <a:rPr lang="en-US" sz="2000" dirty="0" smtClean="0"/>
              <a:t>unbeatable </a:t>
            </a:r>
            <a:r>
              <a:rPr lang="en-US" sz="2000" dirty="0"/>
              <a:t>sound </a:t>
            </a:r>
            <a:r>
              <a:rPr lang="en-US" sz="2000" dirty="0" smtClean="0"/>
              <a:t>quality</a:t>
            </a:r>
          </a:p>
          <a:p>
            <a:pPr lvl="1"/>
            <a:r>
              <a:rPr lang="en-US" sz="2000" dirty="0" smtClean="0"/>
              <a:t>Industry leading product quality</a:t>
            </a:r>
          </a:p>
          <a:p>
            <a:pPr lvl="1"/>
            <a:r>
              <a:rPr lang="en-US" sz="2000" dirty="0" smtClean="0"/>
              <a:t>Low cost</a:t>
            </a:r>
          </a:p>
          <a:p>
            <a:pPr lvl="1"/>
            <a:r>
              <a:rPr lang="en-US" sz="2000" dirty="0" smtClean="0"/>
              <a:t>Colorful </a:t>
            </a:r>
            <a:r>
              <a:rPr lang="en-US" sz="2000" dirty="0"/>
              <a:t>and fun!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731" y="2079077"/>
            <a:ext cx="3342323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5048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Easy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&amp; Simple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8474" y="202188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</a:t>
            </a:r>
            <a:r>
              <a:rPr lang="en-US" dirty="0" err="1" smtClean="0"/>
              <a:t>pBuzz</a:t>
            </a:r>
            <a:r>
              <a:rPr lang="en-US" dirty="0" smtClean="0"/>
              <a:t>? 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/>
              <a:t>Easy &amp; Fun way to learn Music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8474" y="1694161"/>
            <a:ext cx="5019127" cy="4639321"/>
          </a:xfrm>
        </p:spPr>
        <p:txBody>
          <a:bodyPr>
            <a:normAutofit fontScale="92500" lnSpcReduction="10000"/>
          </a:bodyPr>
          <a:lstStyle/>
          <a:p>
            <a:pPr marL="228600" lvl="1" indent="0">
              <a:buNone/>
            </a:pPr>
            <a:r>
              <a:rPr lang="en-US" sz="2800" dirty="0" smtClean="0"/>
              <a:t>A </a:t>
            </a:r>
            <a:r>
              <a:rPr lang="en-US" sz="2800" dirty="0"/>
              <a:t>musical instrument:</a:t>
            </a:r>
          </a:p>
          <a:p>
            <a:pPr marL="228600" lvl="1" indent="0">
              <a:buNone/>
            </a:pPr>
            <a:endParaRPr lang="en-US" sz="2800" dirty="0"/>
          </a:p>
          <a:p>
            <a:pPr lvl="1"/>
            <a:r>
              <a:rPr lang="en-US" sz="2800" dirty="0"/>
              <a:t>Introduce buzzing to make a musical sound</a:t>
            </a:r>
          </a:p>
          <a:p>
            <a:pPr marL="228600" lvl="1" indent="0">
              <a:buNone/>
            </a:pPr>
            <a:endParaRPr lang="en-US" sz="2800" dirty="0" smtClean="0"/>
          </a:p>
          <a:p>
            <a:pPr lvl="1"/>
            <a:r>
              <a:rPr lang="en-US" sz="2800" dirty="0" smtClean="0"/>
              <a:t>Ability to play six notes </a:t>
            </a:r>
          </a:p>
          <a:p>
            <a:pPr lvl="1"/>
            <a:endParaRPr lang="en-US" sz="2800" dirty="0" smtClean="0"/>
          </a:p>
          <a:p>
            <a:pPr lvl="1"/>
            <a:r>
              <a:rPr lang="en-US" sz="2800" dirty="0" smtClean="0"/>
              <a:t>Slide </a:t>
            </a:r>
            <a:r>
              <a:rPr lang="en-US" sz="2800" dirty="0"/>
              <a:t>the bell towards you to create a high note </a:t>
            </a:r>
            <a:r>
              <a:rPr lang="en-US" sz="2800" dirty="0" smtClean="0"/>
              <a:t>and </a:t>
            </a:r>
            <a:r>
              <a:rPr lang="en-US" sz="2800" dirty="0"/>
              <a:t>away from you to create a low note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48858" y="2904907"/>
            <a:ext cx="4265744" cy="18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2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82898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8:0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Score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0674" y="481679"/>
            <a:ext cx="7556313" cy="1116106"/>
          </a:xfrm>
        </p:spPr>
        <p:txBody>
          <a:bodyPr/>
          <a:lstStyle/>
          <a:p>
            <a:r>
              <a:rPr lang="en-US" dirty="0" smtClean="0"/>
              <a:t>Compared to our competitors?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502920" y="4476091"/>
            <a:ext cx="3657413" cy="162476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Vuvuzela </a:t>
            </a:r>
          </a:p>
          <a:p>
            <a:pPr marL="0" indent="0">
              <a:buNone/>
            </a:pPr>
            <a:r>
              <a:rPr lang="en-US" sz="1400" dirty="0" smtClean="0"/>
              <a:t>Plays only “one” “poor sound quality, no mouthpiece, lead pipe or bell flare -- not a specific length for a pitch</a:t>
            </a:r>
            <a:endParaRPr lang="en-US" sz="1400" dirty="0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4812411" y="4476091"/>
            <a:ext cx="3657600" cy="1624761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/>
              <a:t>Recorder</a:t>
            </a:r>
          </a:p>
          <a:p>
            <a:pPr marL="0" indent="0">
              <a:buNone/>
            </a:pPr>
            <a:r>
              <a:rPr lang="en-US" sz="1500" dirty="0"/>
              <a:t>Increased </a:t>
            </a:r>
            <a:r>
              <a:rPr lang="en-US" sz="1500" dirty="0" smtClean="0"/>
              <a:t>complexity</a:t>
            </a:r>
            <a:br>
              <a:rPr lang="en-US" sz="1500" dirty="0" smtClean="0"/>
            </a:br>
            <a:r>
              <a:rPr lang="en-US" sz="1500" dirty="0" smtClean="0"/>
              <a:t>More </a:t>
            </a:r>
            <a:r>
              <a:rPr lang="en-US" sz="1500" dirty="0"/>
              <a:t>difficult to </a:t>
            </a:r>
            <a:r>
              <a:rPr lang="en-US" sz="1500" dirty="0" smtClean="0"/>
              <a:t>advance</a:t>
            </a:r>
            <a:br>
              <a:rPr lang="en-US" sz="1500" dirty="0" smtClean="0"/>
            </a:br>
            <a:r>
              <a:rPr lang="en-US" sz="1500" dirty="0" smtClean="0"/>
              <a:t>Boring </a:t>
            </a:r>
            <a:r>
              <a:rPr lang="en-US" sz="1500" dirty="0"/>
              <a:t>limited discovery </a:t>
            </a:r>
            <a:r>
              <a:rPr lang="en-US" sz="1500" dirty="0" smtClean="0"/>
              <a:t>effect</a:t>
            </a:r>
            <a:br>
              <a:rPr lang="en-US" sz="1500" dirty="0" smtClean="0"/>
            </a:br>
            <a:r>
              <a:rPr lang="en-US" sz="1500" dirty="0" smtClean="0"/>
              <a:t>Is not authentic transition to flute/clarinet </a:t>
            </a:r>
            <a:endParaRPr lang="en-US" sz="1500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861" y="3283904"/>
            <a:ext cx="2172054" cy="107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476" y="3369285"/>
            <a:ext cx="2396750" cy="1086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9583" y="1306472"/>
            <a:ext cx="727661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 </a:t>
            </a:r>
            <a:r>
              <a:rPr lang="en-US" sz="1400" dirty="0" err="1" smtClean="0"/>
              <a:t>pBuzz</a:t>
            </a:r>
            <a:r>
              <a:rPr lang="en-US" sz="1400" dirty="0" smtClean="0"/>
              <a:t> </a:t>
            </a:r>
            <a:r>
              <a:rPr lang="en-US" sz="1400" dirty="0"/>
              <a:t>demonstrates the core musical fundamental learning of pitch and length </a:t>
            </a:r>
            <a:endParaRPr lang="en-US" sz="1400" dirty="0" smtClean="0"/>
          </a:p>
          <a:p>
            <a:r>
              <a:rPr lang="en-US" sz="1400" dirty="0" smtClean="0"/>
              <a:t>2. Authentic </a:t>
            </a:r>
            <a:r>
              <a:rPr lang="en-US" sz="1400" dirty="0"/>
              <a:t>method of sound production </a:t>
            </a:r>
          </a:p>
          <a:p>
            <a:r>
              <a:rPr lang="en-US" sz="1400" dirty="0" smtClean="0"/>
              <a:t>3. Recorder has complicated </a:t>
            </a:r>
            <a:r>
              <a:rPr lang="en-US" sz="1400" dirty="0"/>
              <a:t>fingering to move by one whole </a:t>
            </a:r>
            <a:r>
              <a:rPr lang="en-US" sz="1400" dirty="0" smtClean="0"/>
              <a:t>tone</a:t>
            </a:r>
            <a:endParaRPr lang="en-US" sz="1400" dirty="0"/>
          </a:p>
          <a:p>
            <a:r>
              <a:rPr lang="en-US" sz="1400" dirty="0"/>
              <a:t>4</a:t>
            </a:r>
            <a:r>
              <a:rPr lang="en-US" sz="1400" dirty="0" smtClean="0"/>
              <a:t>. Unique </a:t>
            </a:r>
            <a:r>
              <a:rPr lang="en-US" sz="1400" dirty="0"/>
              <a:t>offer – recorder is very staple and boring </a:t>
            </a:r>
            <a:endParaRPr lang="en-US" sz="1400" dirty="0" smtClean="0"/>
          </a:p>
          <a:p>
            <a:r>
              <a:rPr lang="en-US" sz="1400" dirty="0"/>
              <a:t>5</a:t>
            </a:r>
            <a:r>
              <a:rPr lang="en-US" sz="1400" dirty="0" smtClean="0"/>
              <a:t>. Recorder </a:t>
            </a:r>
            <a:r>
              <a:rPr lang="en-US" sz="1400" dirty="0"/>
              <a:t>is not engaging in a fun way, vuvuzela is not musical</a:t>
            </a:r>
          </a:p>
          <a:p>
            <a:r>
              <a:rPr lang="en-US" sz="1400" dirty="0" smtClean="0"/>
              <a:t>6. </a:t>
            </a:r>
            <a:r>
              <a:rPr lang="en-US" sz="1400" dirty="0" err="1" smtClean="0"/>
              <a:t>pBuzz</a:t>
            </a:r>
            <a:r>
              <a:rPr lang="en-US" sz="1400" dirty="0" smtClean="0"/>
              <a:t> </a:t>
            </a:r>
            <a:r>
              <a:rPr lang="en-US" sz="1400" dirty="0"/>
              <a:t>can be used in existing Orff lessons (unlike vuvuzela)</a:t>
            </a:r>
          </a:p>
          <a:p>
            <a:r>
              <a:rPr lang="en-US" sz="1400" dirty="0"/>
              <a:t>7</a:t>
            </a:r>
            <a:r>
              <a:rPr lang="en-US" sz="1400" dirty="0" smtClean="0"/>
              <a:t>. Little </a:t>
            </a:r>
            <a:r>
              <a:rPr lang="en-US" sz="1400" dirty="0"/>
              <a:t>fingers can’t always work a recorder, or cover the finger </a:t>
            </a:r>
            <a:r>
              <a:rPr lang="en-US" sz="1400" dirty="0" smtClean="0"/>
              <a:t>holes</a:t>
            </a:r>
          </a:p>
          <a:p>
            <a:r>
              <a:rPr lang="en-US" sz="1400" dirty="0"/>
              <a:t>8</a:t>
            </a:r>
            <a:r>
              <a:rPr lang="en-US" sz="1400" dirty="0" smtClean="0"/>
              <a:t>. Support </a:t>
            </a:r>
            <a:r>
              <a:rPr lang="en-US" sz="1400" dirty="0"/>
              <a:t>all types of </a:t>
            </a:r>
            <a:r>
              <a:rPr lang="en-US" sz="1400" dirty="0" smtClean="0"/>
              <a:t>learners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889504" y="4047744"/>
            <a:ext cx="5364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0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21938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Market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Survey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2588" y="494239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err="1" smtClean="0"/>
              <a:t>pBuzz</a:t>
            </a:r>
            <a:r>
              <a:rPr lang="en-US" sz="2800" b="1" dirty="0" smtClean="0"/>
              <a:t> BREAKS category record:</a:t>
            </a:r>
            <a:br>
              <a:rPr lang="en-US" sz="2800" b="1" dirty="0" smtClean="0"/>
            </a:br>
            <a:r>
              <a:rPr lang="en-US" sz="2800" dirty="0" smtClean="0"/>
              <a:t>First 4 month in the UK 8,000 units sold, here is what we are learning…</a:t>
            </a:r>
            <a:r>
              <a:rPr lang="en-US" sz="3200" dirty="0" smtClean="0"/>
              <a:t>  </a:t>
            </a:r>
            <a:endParaRPr lang="en-US" sz="36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2033424"/>
            <a:ext cx="4040188" cy="6397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Key Data Point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4294967295"/>
          </p:nvPr>
        </p:nvSpPr>
        <p:spPr>
          <a:xfrm>
            <a:off x="497541" y="2861893"/>
            <a:ext cx="3657600" cy="36787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68% purchases are as gifts for </a:t>
            </a:r>
            <a:r>
              <a:rPr lang="en-US" sz="1800" dirty="0" smtClean="0"/>
              <a:t>children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58</a:t>
            </a:r>
            <a:r>
              <a:rPr lang="en-US" sz="1800" dirty="0"/>
              <a:t>% of sales were driven by social </a:t>
            </a:r>
            <a:r>
              <a:rPr lang="en-US" sz="1800" dirty="0" smtClean="0"/>
              <a:t>media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94</a:t>
            </a:r>
            <a:r>
              <a:rPr lang="en-US" sz="1800" dirty="0"/>
              <a:t>% of </a:t>
            </a:r>
            <a:r>
              <a:rPr lang="en-US" sz="1800" dirty="0" err="1"/>
              <a:t>pBuzz</a:t>
            </a:r>
            <a:r>
              <a:rPr lang="en-US" sz="1800" dirty="0"/>
              <a:t> are used every week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 smtClean="0"/>
              <a:t>81% </a:t>
            </a:r>
            <a:r>
              <a:rPr lang="en-US" sz="1800" dirty="0"/>
              <a:t>of buyers would recommend </a:t>
            </a:r>
            <a:r>
              <a:rPr lang="en-US" sz="1800" dirty="0" err="1"/>
              <a:t>pBuzz</a:t>
            </a:r>
            <a:r>
              <a:rPr lang="en-US" sz="1800" dirty="0"/>
              <a:t> to a friend</a:t>
            </a:r>
          </a:p>
          <a:p>
            <a:endParaRPr lang="en-US" sz="2000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4645025" y="2033424"/>
            <a:ext cx="4041775" cy="6397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Implication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617597" y="2861893"/>
            <a:ext cx="4167179" cy="367879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Messaging </a:t>
            </a:r>
            <a:r>
              <a:rPr lang="en-US" sz="1800" dirty="0"/>
              <a:t>needs to focus on parents and/or grand </a:t>
            </a:r>
            <a:r>
              <a:rPr lang="en-US" sz="1800" dirty="0" smtClean="0"/>
              <a:t>parents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Increase </a:t>
            </a:r>
            <a:r>
              <a:rPr lang="en-US" sz="1800" dirty="0" err="1" smtClean="0"/>
              <a:t>pBuzz</a:t>
            </a:r>
            <a:r>
              <a:rPr lang="en-US" sz="1800" dirty="0" smtClean="0"/>
              <a:t> awareness/ visibility with digital advertising </a:t>
            </a:r>
            <a:r>
              <a:rPr lang="en-US" sz="1800" dirty="0"/>
              <a:t>campaign on social media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Product </a:t>
            </a:r>
            <a:r>
              <a:rPr lang="en-US" sz="1800" dirty="0"/>
              <a:t>has longevity of </a:t>
            </a:r>
            <a:r>
              <a:rPr lang="en-US" sz="1800" dirty="0" smtClean="0"/>
              <a:t>appeal</a:t>
            </a:r>
          </a:p>
          <a:p>
            <a:pPr>
              <a:buFont typeface="Wingdings" panose="05000000000000000000" pitchFamily="2" charset="2"/>
              <a:buChar char="Ø"/>
              <a:tabLst>
                <a:tab pos="115888" algn="l"/>
              </a:tabLst>
            </a:pPr>
            <a:r>
              <a:rPr lang="en-US" sz="1800" dirty="0" smtClean="0"/>
              <a:t>Create  referral opportunities and mechanisms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43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24750" y="142876"/>
            <a:ext cx="1635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Understanding Motivation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59" y="3850234"/>
            <a:ext cx="2913560" cy="1638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83" y="3850234"/>
            <a:ext cx="1938975" cy="1454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2" y="573763"/>
            <a:ext cx="5069576" cy="2851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528" y="2124770"/>
            <a:ext cx="2181345" cy="29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Who is buying ?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4750" y="142876"/>
            <a:ext cx="1635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Understanding Motivation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04" y="1425755"/>
            <a:ext cx="7576643" cy="453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1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391" y="4473071"/>
            <a:ext cx="7556313" cy="1670554"/>
          </a:xfrm>
          <a:solidFill>
            <a:srgbClr val="006600"/>
          </a:solidFill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Surprise: </a:t>
            </a:r>
            <a:r>
              <a:rPr lang="en-US" sz="2000" b="1" dirty="0" err="1" smtClean="0">
                <a:solidFill>
                  <a:schemeClr val="bg1"/>
                </a:solidFill>
              </a:rPr>
              <a:t>pBuzz</a:t>
            </a:r>
            <a:r>
              <a:rPr lang="en-US" sz="2000" b="1" dirty="0" smtClean="0">
                <a:solidFill>
                  <a:schemeClr val="bg1"/>
                </a:solidFill>
              </a:rPr>
              <a:t> is used as </a:t>
            </a:r>
            <a:r>
              <a:rPr lang="en-US" sz="2000" b="1" u="sng" dirty="0" smtClean="0">
                <a:solidFill>
                  <a:schemeClr val="bg1"/>
                </a:solidFill>
              </a:rPr>
              <a:t>teaching aid </a:t>
            </a:r>
            <a:br>
              <a:rPr lang="en-US" sz="2000" b="1" u="sng" dirty="0" smtClean="0">
                <a:solidFill>
                  <a:schemeClr val="bg1"/>
                </a:solidFill>
              </a:rPr>
            </a:br>
            <a:r>
              <a:rPr lang="en-US" sz="2000" b="1" u="sng" dirty="0">
                <a:solidFill>
                  <a:schemeClr val="bg1"/>
                </a:solidFill>
              </a:rPr>
              <a:t/>
            </a:r>
            <a:br>
              <a:rPr lang="en-US" sz="2000" b="1" u="sng" dirty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About 15% are Brass Teachers starting Students of 12 years of age with a </a:t>
            </a:r>
            <a:r>
              <a:rPr lang="en-US" sz="2000" b="1" dirty="0" err="1" smtClean="0">
                <a:solidFill>
                  <a:schemeClr val="bg1"/>
                </a:solidFill>
              </a:rPr>
              <a:t>pBuzz</a:t>
            </a:r>
            <a:r>
              <a:rPr lang="en-US" sz="2000" b="1" dirty="0" smtClean="0">
                <a:solidFill>
                  <a:schemeClr val="bg1"/>
                </a:solidFill>
              </a:rPr>
              <a:t> in 3 to 5 introductory embouchure lessons before moving on to a Brass instrument.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4750" y="81091"/>
            <a:ext cx="163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Analyzing Data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9671" y="494805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E67C8"/>
                </a:solidFill>
              </a:rPr>
              <a:t> </a:t>
            </a:r>
            <a:r>
              <a:rPr lang="en-US" dirty="0" smtClean="0">
                <a:solidFill>
                  <a:srgbClr val="4E67C8"/>
                </a:solidFill>
              </a:rPr>
              <a:t>Target Groups and Channels</a:t>
            </a:r>
            <a:endParaRPr lang="en-US" dirty="0">
              <a:solidFill>
                <a:srgbClr val="4E67C8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671751" y="3991493"/>
            <a:ext cx="642552" cy="48157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9" y="1359555"/>
            <a:ext cx="8897716" cy="251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82898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3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Quotes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4144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Century Gothic" pitchFamily="34" charset="0"/>
              </a:rPr>
              <a:t>“A </a:t>
            </a:r>
            <a:r>
              <a:rPr lang="en-US" sz="2400" dirty="0">
                <a:latin typeface="Century Gothic" pitchFamily="34" charset="0"/>
              </a:rPr>
              <a:t>fun, great quality plastic instrument - ideal for introducing young children to a brass instrument in a bright and appealing way</a:t>
            </a:r>
            <a:r>
              <a:rPr lang="en-US" sz="2400" dirty="0" smtClean="0">
                <a:latin typeface="Century Gothic" pitchFamily="34" charset="0"/>
              </a:rPr>
              <a:t>!”</a:t>
            </a:r>
          </a:p>
          <a:p>
            <a:endParaRPr lang="en-US" sz="2400" dirty="0" smtClean="0">
              <a:latin typeface="Century Gothic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entury Gothic" pitchFamily="34" charset="0"/>
              </a:rPr>
              <a:t>“The </a:t>
            </a:r>
            <a:r>
              <a:rPr lang="en-US" sz="2400" dirty="0">
                <a:latin typeface="Century Gothic" pitchFamily="34" charset="0"/>
              </a:rPr>
              <a:t>perfect starter instrument for </a:t>
            </a:r>
            <a:r>
              <a:rPr lang="en-US" sz="2400" dirty="0" smtClean="0">
                <a:latin typeface="Century Gothic" pitchFamily="34" charset="0"/>
              </a:rPr>
              <a:t>encouraging </a:t>
            </a:r>
            <a:r>
              <a:rPr lang="en-US" sz="2400" dirty="0">
                <a:latin typeface="Century Gothic" pitchFamily="34" charset="0"/>
              </a:rPr>
              <a:t>young musicians. A cross between a trumpet and a trombone, made of plastic (so lightweight) and simple to </a:t>
            </a:r>
            <a:r>
              <a:rPr lang="en-US" sz="2400" dirty="0" smtClean="0">
                <a:latin typeface="Century Gothic" pitchFamily="34" charset="0"/>
              </a:rPr>
              <a:t>use”</a:t>
            </a:r>
          </a:p>
          <a:p>
            <a:endParaRPr lang="en-US" sz="2400" dirty="0" smtClean="0">
              <a:latin typeface="Century Gothic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Century Gothic" pitchFamily="34" charset="0"/>
              </a:rPr>
              <a:t>“An </a:t>
            </a:r>
            <a:r>
              <a:rPr lang="en-US" sz="2400" dirty="0">
                <a:latin typeface="Century Gothic" pitchFamily="34" charset="0"/>
              </a:rPr>
              <a:t>easy way to start kids off playing brass instruments-- a rival for recorder as a beginning instrument</a:t>
            </a:r>
            <a:r>
              <a:rPr lang="en-US" sz="2400" dirty="0" smtClean="0">
                <a:latin typeface="Century Gothic" pitchFamily="34" charset="0"/>
              </a:rPr>
              <a:t>!”</a:t>
            </a:r>
            <a:endParaRPr lang="en-GB" sz="2400" dirty="0">
              <a:latin typeface="Century Gothic" pitchFamily="34" charset="0"/>
            </a:endParaRPr>
          </a:p>
          <a:p>
            <a:endParaRPr lang="en-GB" dirty="0">
              <a:latin typeface="Century Gothic" pitchFamily="34" charset="0"/>
            </a:endParaRPr>
          </a:p>
          <a:p>
            <a:endParaRPr lang="en-US" dirty="0" smtClean="0">
              <a:latin typeface="Century Gothic" pitchFamily="34" charset="0"/>
            </a:endParaRPr>
          </a:p>
          <a:p>
            <a:endParaRPr lang="en-GB" dirty="0">
              <a:latin typeface="Century Gothic" pitchFamily="34" charset="0"/>
            </a:endParaRPr>
          </a:p>
          <a:p>
            <a:endParaRPr lang="en-US" dirty="0"/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457200" y="276748"/>
            <a:ext cx="822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entury Gothic" pitchFamily="34" charset="0"/>
              </a:rPr>
              <a:t>Favorite Quotes when asked:</a:t>
            </a:r>
            <a:br>
              <a:rPr lang="en-US" sz="2800" b="1" dirty="0" smtClean="0">
                <a:latin typeface="Century Gothic" pitchFamily="34" charset="0"/>
              </a:rPr>
            </a:br>
            <a:r>
              <a:rPr lang="en-US" sz="1200" b="1" dirty="0" smtClean="0">
                <a:latin typeface="Century Gothic" pitchFamily="34" charset="0"/>
              </a:rPr>
              <a:t/>
            </a:r>
            <a:br>
              <a:rPr lang="en-US" sz="1200" b="1" dirty="0" smtClean="0">
                <a:latin typeface="Century Gothic" pitchFamily="34" charset="0"/>
              </a:rPr>
            </a:br>
            <a:r>
              <a:rPr lang="en-US" sz="2800" b="1" dirty="0" smtClean="0">
                <a:latin typeface="Century Gothic" pitchFamily="34" charset="0"/>
              </a:rPr>
              <a:t>How </a:t>
            </a:r>
            <a:r>
              <a:rPr lang="en-US" sz="2800" b="1" dirty="0">
                <a:latin typeface="Century Gothic" pitchFamily="34" charset="0"/>
              </a:rPr>
              <a:t>would you describe </a:t>
            </a:r>
            <a:r>
              <a:rPr lang="en-US" sz="2800" b="1" dirty="0" err="1">
                <a:latin typeface="Century Gothic" pitchFamily="34" charset="0"/>
              </a:rPr>
              <a:t>pBuzz</a:t>
            </a:r>
            <a:r>
              <a:rPr lang="en-US" sz="2800" b="1" dirty="0">
                <a:latin typeface="Century Gothic" pitchFamily="34" charset="0"/>
              </a:rPr>
              <a:t> to a friend? </a:t>
            </a:r>
            <a:endParaRPr lang="en-GB" sz="2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Mass Appeal</a:t>
            </a:r>
            <a:endParaRPr lang="en-US" dirty="0">
              <a:solidFill>
                <a:srgbClr val="4E67C8"/>
              </a:solidFill>
            </a:endParaRPr>
          </a:p>
        </p:txBody>
      </p:sp>
      <p:pic>
        <p:nvPicPr>
          <p:cNvPr id="5" name="Content Placeholder 4" descr="timmytrumpet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036" y="1323201"/>
            <a:ext cx="3940422" cy="2161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8763" y="1344193"/>
            <a:ext cx="3883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Timmy Trumpet (DJ) – 757k FB likes, 200m YT views 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 descr="britainsgottalen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335" y="1193076"/>
            <a:ext cx="3476557" cy="19555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875904" y="2639416"/>
            <a:ext cx="3323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Britains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Got Talent Live Final – 9.7m viewers 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9" descr="mumfo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22" y="3941020"/>
            <a:ext cx="3186735" cy="1784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14124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990381" y="4947774"/>
            <a:ext cx="276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Glastonbury 2013, Mumford &amp; Sons</a:t>
            </a:r>
          </a:p>
          <a:p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6.2m viewers 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" name="Picture 11" descr="fb5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130" y="3997995"/>
            <a:ext cx="3293984" cy="21959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5053985" y="5818940"/>
            <a:ext cx="3314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Karmin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1.8m FB Likes, 1.5m YT Subscribers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3092" y="133907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Scalable &amp;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Expandable</a:t>
            </a:r>
          </a:p>
        </p:txBody>
      </p:sp>
    </p:spTree>
    <p:extLst>
      <p:ext uri="{BB962C8B-B14F-4D97-AF65-F5344CB8AC3E}">
        <p14:creationId xmlns:p14="http://schemas.microsoft.com/office/powerpoint/2010/main" val="27832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4E67C8"/>
                </a:solidFill>
              </a:rPr>
              <a:t>pBuzz</a:t>
            </a:r>
            <a:r>
              <a:rPr lang="en-US" sz="2800" dirty="0" smtClean="0">
                <a:solidFill>
                  <a:srgbClr val="4E67C8"/>
                </a:solidFill>
              </a:rPr>
              <a:t> -- igniting the growth for Brass Instruments </a:t>
            </a:r>
            <a:endParaRPr lang="en-US" sz="2800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23008"/>
            <a:ext cx="8225978" cy="4144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Conceived as instrument by Musicians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Endorsed by Educators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Embraced by Parents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 smtClean="0"/>
              <a:t>Loved by Children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477126" y="171073"/>
            <a:ext cx="166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Framing the Opportunity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47" y="4458226"/>
            <a:ext cx="2013386" cy="2185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56" y="5065237"/>
            <a:ext cx="2407901" cy="1605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300" y="2742581"/>
            <a:ext cx="2407901" cy="16054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3" t="14328" r="25717" b="13521"/>
          <a:stretch/>
        </p:blipFill>
        <p:spPr bwMode="auto">
          <a:xfrm>
            <a:off x="7283008" y="2742581"/>
            <a:ext cx="1769552" cy="336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3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4E67C8"/>
                </a:solidFill>
              </a:rPr>
              <a:t>A picture paints a thousand words . . . .</a:t>
            </a:r>
            <a:br>
              <a:rPr lang="en-US" sz="4000" dirty="0" smtClean="0">
                <a:solidFill>
                  <a:srgbClr val="4E67C8"/>
                </a:solidFill>
              </a:rPr>
            </a:b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7557"/>
            <a:ext cx="8237210" cy="50259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 smtClean="0"/>
              <a:t>. . . but a video paints a thousand pictures</a:t>
            </a:r>
            <a:endParaRPr lang="en-US" dirty="0" smtClean="0">
              <a:hlinkClick r:id="rId3"/>
            </a:endParaRPr>
          </a:p>
          <a:p>
            <a:pPr marL="0" indent="0" algn="r">
              <a:buNone/>
            </a:pPr>
            <a:endParaRPr lang="en-US" dirty="0" smtClean="0"/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20821" y="143891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Seeing is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Believing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7963" y="3802907"/>
            <a:ext cx="4083548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2000"/>
              </a:spcBef>
              <a:buClr>
                <a:srgbClr val="4E67C8"/>
              </a:buClr>
              <a:buSzPct val="75000"/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What the Children say </a:t>
            </a:r>
            <a:b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</a:b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https://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www.youtube.com/watch?v=8FCHUGzhZ6E</a:t>
            </a:r>
            <a:endParaRPr lang="en-US" sz="12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0" algn="ctr" defTabSz="914400">
              <a:spcBef>
                <a:spcPts val="2000"/>
              </a:spcBef>
              <a:buClr>
                <a:srgbClr val="4E67C8"/>
              </a:buClr>
              <a:buSzPct val="75000"/>
            </a:pP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680" y="4465287"/>
            <a:ext cx="2489200" cy="1397000"/>
          </a:xfrm>
          <a:prstGeom prst="rect">
            <a:avLst/>
          </a:prstGeom>
          <a:ln>
            <a:solidFill>
              <a:srgbClr val="4E67C8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192297" y="5853963"/>
            <a:ext cx="3008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2000"/>
              </a:spcBef>
              <a:buClr>
                <a:srgbClr val="4E67C8"/>
              </a:buClr>
              <a:buSzPct val="75000"/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Children 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Fun</a:t>
            </a:r>
            <a:r>
              <a:rPr lang="en-US" sz="1200" dirty="0" err="1" smtClean="0">
                <a:solidFill>
                  <a:prstClr val="black">
                    <a:lumMod val="65000"/>
                    <a:lumOff val="35000"/>
                  </a:prstClr>
                </a:solidFill>
                <a:hlinkClick r:id="rId6"/>
              </a:rPr>
              <a:t>https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6"/>
              </a:rPr>
              <a:t>://youtu.be/uyXlmvRP1p8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9674" y="5853963"/>
            <a:ext cx="26926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2000"/>
              </a:spcBef>
              <a:buClr>
                <a:srgbClr val="4E67C8"/>
              </a:buClr>
              <a:buSzPct val="75000"/>
            </a:pP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Educator / Influencer perspective</a:t>
            </a:r>
            <a:endParaRPr lang="en-US" sz="1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3683" y="2299354"/>
            <a:ext cx="2572896" cy="141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712677" y="6013654"/>
            <a:ext cx="44313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2000"/>
              </a:spcBef>
              <a:buClr>
                <a:srgbClr val="4E67C8"/>
              </a:buClr>
              <a:buSzPct val="75000"/>
            </a:pPr>
            <a:r>
              <a:rPr lang="en-US" sz="1200" dirty="0">
                <a:solidFill>
                  <a:prstClr val="black">
                    <a:lumMod val="65000"/>
                    <a:lumOff val="35000"/>
                  </a:prstClr>
                </a:solidFill>
                <a:hlinkClick r:id="rId8"/>
              </a:rPr>
              <a:t>https://</a:t>
            </a:r>
            <a:r>
              <a:rPr lang="en-US" sz="12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8"/>
              </a:rPr>
              <a:t>www.youtube.com/watch?v=yNzvlNkz2CM</a:t>
            </a:r>
            <a:endParaRPr lang="en-US" sz="12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4447" y="4453095"/>
            <a:ext cx="1939190" cy="13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5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Quality in Manufacture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32" y="1091423"/>
            <a:ext cx="8635468" cy="4428152"/>
          </a:xfrm>
        </p:spPr>
        <p:txBody>
          <a:bodyPr>
            <a:normAutofit/>
          </a:bodyPr>
          <a:lstStyle/>
          <a:p>
            <a:r>
              <a:rPr lang="en-US" dirty="0" smtClean="0"/>
              <a:t>Since 2011, we have exclusively used automotive suppliers certified to ISO9001 &amp; TS-16949</a:t>
            </a:r>
            <a:endParaRPr lang="en-US" sz="1600" dirty="0"/>
          </a:p>
          <a:p>
            <a:r>
              <a:rPr lang="en-US" dirty="0" err="1"/>
              <a:t>pBuzz</a:t>
            </a:r>
            <a:r>
              <a:rPr lang="en-US" dirty="0"/>
              <a:t> made in UK </a:t>
            </a:r>
            <a:r>
              <a:rPr lang="en-US" dirty="0" smtClean="0"/>
              <a:t>w automotive supplier- OPS Director monitored. 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have 1 full-time employee based in China focused solely on </a:t>
            </a:r>
            <a:r>
              <a:rPr lang="en-US" dirty="0" smtClean="0"/>
              <a:t>quality for </a:t>
            </a:r>
            <a:r>
              <a:rPr lang="en-US" dirty="0" err="1" smtClean="0"/>
              <a:t>pBone</a:t>
            </a:r>
            <a:r>
              <a:rPr lang="en-US" dirty="0" smtClean="0"/>
              <a:t> &amp; </a:t>
            </a:r>
            <a:r>
              <a:rPr lang="en-US" dirty="0" err="1" smtClean="0"/>
              <a:t>pTrumpet</a:t>
            </a:r>
            <a:r>
              <a:rPr lang="en-US" dirty="0" smtClean="0"/>
              <a:t>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1280px-Mercedes-Benz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982" y="4410031"/>
            <a:ext cx="1313956" cy="927982"/>
          </a:xfrm>
          <a:prstGeom prst="rect">
            <a:avLst/>
          </a:prstGeom>
        </p:spPr>
      </p:pic>
      <p:pic>
        <p:nvPicPr>
          <p:cNvPr id="8" name="Picture 7" descr="MAN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63" y="4999954"/>
            <a:ext cx="1322404" cy="733934"/>
          </a:xfrm>
          <a:prstGeom prst="rect">
            <a:avLst/>
          </a:prstGeom>
        </p:spPr>
      </p:pic>
      <p:pic>
        <p:nvPicPr>
          <p:cNvPr id="9" name="Picture 8" descr="tumblr_nnrbfpdxUT1uurcr8o1_128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64" y="3702952"/>
            <a:ext cx="1278903" cy="997145"/>
          </a:xfrm>
          <a:prstGeom prst="rect">
            <a:avLst/>
          </a:prstGeom>
        </p:spPr>
      </p:pic>
      <p:graphicFrame>
        <p:nvGraphicFramePr>
          <p:cNvPr id="11" name="Char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607137"/>
              </p:ext>
            </p:extLst>
          </p:nvPr>
        </p:nvGraphicFramePr>
        <p:xfrm>
          <a:off x="3589381" y="3438388"/>
          <a:ext cx="4869803" cy="3123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Picture 11" descr="Bosch-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168" y="5867845"/>
            <a:ext cx="1458770" cy="33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9777" y="130301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Demanding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Excellence</a:t>
            </a:r>
          </a:p>
        </p:txBody>
      </p:sp>
    </p:spTree>
    <p:extLst>
      <p:ext uri="{BB962C8B-B14F-4D97-AF65-F5344CB8AC3E}">
        <p14:creationId xmlns:p14="http://schemas.microsoft.com/office/powerpoint/2010/main" val="352836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Quality in Service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3" y="1241743"/>
            <a:ext cx="8316915" cy="4428152"/>
          </a:xfrm>
        </p:spPr>
        <p:txBody>
          <a:bodyPr>
            <a:normAutofit/>
          </a:bodyPr>
          <a:lstStyle/>
          <a:p>
            <a:r>
              <a:rPr lang="en-US" dirty="0" smtClean="0"/>
              <a:t>We replace and ship </a:t>
            </a:r>
            <a:r>
              <a:rPr lang="en-US" b="1" u="sng" dirty="0" smtClean="0"/>
              <a:t>all</a:t>
            </a:r>
            <a:r>
              <a:rPr lang="en-US" dirty="0" smtClean="0"/>
              <a:t> warranty and non-warranty claims worldwide free of charge from </a:t>
            </a:r>
            <a:r>
              <a:rPr lang="en-US" dirty="0" smtClean="0"/>
              <a:t>Rhythm Band for the </a:t>
            </a:r>
            <a:r>
              <a:rPr lang="en-US" dirty="0" err="1" smtClean="0"/>
              <a:t>pBuzz</a:t>
            </a:r>
            <a:r>
              <a:rPr lang="en-US" dirty="0" smtClean="0"/>
              <a:t> USA </a:t>
            </a:r>
            <a:r>
              <a:rPr lang="en-US" dirty="0" smtClean="0"/>
              <a:t>and </a:t>
            </a:r>
            <a:r>
              <a:rPr lang="en-US" dirty="0" smtClean="0"/>
              <a:t>the UK for </a:t>
            </a:r>
            <a:r>
              <a:rPr lang="en-US" dirty="0" err="1" smtClean="0"/>
              <a:t>pinstruments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dirty="0" smtClean="0"/>
              <a:t>We do not need to provide any spare parts or servicing support to dealers</a:t>
            </a:r>
          </a:p>
          <a:p>
            <a:r>
              <a:rPr lang="en-US" dirty="0" smtClean="0"/>
              <a:t>Net Promoter Score (customer service) 89%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Callout 3"/>
          <p:cNvSpPr/>
          <p:nvPr/>
        </p:nvSpPr>
        <p:spPr>
          <a:xfrm>
            <a:off x="218324" y="3600450"/>
            <a:ext cx="3043626" cy="1563944"/>
          </a:xfrm>
          <a:prstGeom prst="wedgeEllipseCallou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/>
          </a:p>
          <a:p>
            <a:pPr algn="just"/>
            <a:r>
              <a:rPr lang="en-US" sz="1200" dirty="0" smtClean="0"/>
              <a:t>“Kate </a:t>
            </a:r>
            <a:r>
              <a:rPr lang="en-US" sz="1200" dirty="0"/>
              <a:t>was very helpful is shipping out replacement part and keeping me updated along the way, top notch </a:t>
            </a:r>
            <a:r>
              <a:rPr lang="en-US" sz="1200" dirty="0" smtClean="0"/>
              <a:t>service” </a:t>
            </a:r>
          </a:p>
          <a:p>
            <a:r>
              <a:rPr lang="en-US" sz="1200" b="1" dirty="0" smtClean="0"/>
              <a:t>Alain </a:t>
            </a:r>
            <a:r>
              <a:rPr lang="en-US" sz="1200" b="1" dirty="0"/>
              <a:t>Bourgeois </a:t>
            </a:r>
            <a:r>
              <a:rPr lang="en-US" sz="1200" b="1" dirty="0" smtClean="0"/>
              <a:t>(Jul 2016)</a:t>
            </a:r>
            <a:endParaRPr lang="en-US" sz="1200" b="1" dirty="0"/>
          </a:p>
        </p:txBody>
      </p:sp>
      <p:sp>
        <p:nvSpPr>
          <p:cNvPr id="5" name="Oval Callout 4"/>
          <p:cNvSpPr/>
          <p:nvPr/>
        </p:nvSpPr>
        <p:spPr>
          <a:xfrm>
            <a:off x="1580193" y="5217193"/>
            <a:ext cx="3363513" cy="1311804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“Excellent </a:t>
            </a:r>
            <a:r>
              <a:rPr lang="en-US" sz="1200" dirty="0"/>
              <a:t>customer service, efficient, professional &amp; friendly. Top class!!</a:t>
            </a:r>
            <a:r>
              <a:rPr lang="en-US" sz="1200" dirty="0" smtClean="0"/>
              <a:t>!”</a:t>
            </a:r>
            <a:endParaRPr lang="en-US" sz="1200" dirty="0"/>
          </a:p>
          <a:p>
            <a:pPr algn="r"/>
            <a:r>
              <a:rPr lang="en-US" sz="1200" b="1" dirty="0" smtClean="0"/>
              <a:t>Gemma </a:t>
            </a:r>
            <a:r>
              <a:rPr lang="en-US" sz="1200" b="1" dirty="0" err="1" smtClean="0"/>
              <a:t>Proudfoot</a:t>
            </a:r>
            <a:r>
              <a:rPr lang="en-US" sz="1200" b="1" dirty="0"/>
              <a:t> </a:t>
            </a:r>
            <a:r>
              <a:rPr lang="en-US" sz="1200" b="1" dirty="0" smtClean="0"/>
              <a:t>(Jul 2016)</a:t>
            </a:r>
            <a:endParaRPr lang="en-US" sz="1200" b="1" dirty="0"/>
          </a:p>
        </p:txBody>
      </p:sp>
      <p:sp>
        <p:nvSpPr>
          <p:cNvPr id="6" name="Oval Callout 5"/>
          <p:cNvSpPr/>
          <p:nvPr/>
        </p:nvSpPr>
        <p:spPr>
          <a:xfrm>
            <a:off x="4513401" y="3600450"/>
            <a:ext cx="4147711" cy="2397544"/>
          </a:xfrm>
          <a:prstGeom prst="wedgeEllipse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100" dirty="0" smtClean="0"/>
              <a:t>"</a:t>
            </a:r>
            <a:r>
              <a:rPr lang="en-US" sz="1100" dirty="0"/>
              <a:t>There was a special needs student this year with a degenerative muscular disease who couldn't hold his metal trumpet due to it's weight, so we were able to get him a 'P-Trumpet' which is a quality trumpet made from light plastic and now he is able to participate fully and loves music</a:t>
            </a:r>
            <a:r>
              <a:rPr lang="en-US" sz="1100" dirty="0" smtClean="0"/>
              <a:t>!”</a:t>
            </a:r>
            <a:br>
              <a:rPr lang="en-US" sz="1100" dirty="0" smtClean="0"/>
            </a:br>
            <a:r>
              <a:rPr lang="en-US" sz="1100" b="1" dirty="0"/>
              <a:t>VH1 Save The Music Foundation </a:t>
            </a:r>
            <a:r>
              <a:rPr lang="en-US" sz="1100" b="1" dirty="0" smtClean="0"/>
              <a:t>(Jun 2016)</a:t>
            </a:r>
            <a:endParaRPr lang="en-US" sz="1100" b="1" dirty="0"/>
          </a:p>
          <a:p>
            <a:endParaRPr lang="en-US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7539777" y="175121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Customers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First</a:t>
            </a:r>
          </a:p>
        </p:txBody>
      </p:sp>
    </p:spTree>
    <p:extLst>
      <p:ext uri="{BB962C8B-B14F-4D97-AF65-F5344CB8AC3E}">
        <p14:creationId xmlns:p14="http://schemas.microsoft.com/office/powerpoint/2010/main" val="20165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Net Promoter Scores</a:t>
            </a:r>
            <a:endParaRPr lang="en-US" dirty="0">
              <a:solidFill>
                <a:srgbClr val="4E67C8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991483"/>
              </p:ext>
            </p:extLst>
          </p:nvPr>
        </p:nvGraphicFramePr>
        <p:xfrm>
          <a:off x="1563912" y="4263682"/>
          <a:ext cx="64753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930"/>
                <a:gridCol w="1056646"/>
                <a:gridCol w="1335271"/>
                <a:gridCol w="1314453"/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pBuzz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pBone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pTrumpet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NPS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+81%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+68%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+37%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Amazon.com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/>
                        <a:t>NA</a:t>
                      </a:r>
                    </a:p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Facebook Reach (Jul-16)</a:t>
                      </a:r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567k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 descr="pbon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081" y="1151628"/>
            <a:ext cx="860894" cy="2859959"/>
          </a:xfrm>
          <a:prstGeom prst="rect">
            <a:avLst/>
          </a:prstGeom>
        </p:spPr>
      </p:pic>
      <p:pic>
        <p:nvPicPr>
          <p:cNvPr id="8" name="Picture 7" descr="ptrumpet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93" y="1742371"/>
            <a:ext cx="706018" cy="1968048"/>
          </a:xfrm>
          <a:prstGeom prst="rect">
            <a:avLst/>
          </a:prstGeom>
        </p:spPr>
      </p:pic>
      <p:pic>
        <p:nvPicPr>
          <p:cNvPr id="9" name="Picture 8" descr="pbuzz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620" y="1655321"/>
            <a:ext cx="793433" cy="2356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9777" y="175121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Quantifiable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Measures</a:t>
            </a:r>
          </a:p>
        </p:txBody>
      </p:sp>
      <p:pic>
        <p:nvPicPr>
          <p:cNvPr id="3" name="Picture 2" descr="Screen Shot 2016-08-11 at 18.28.2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691" y="5021865"/>
            <a:ext cx="1084418" cy="433767"/>
          </a:xfrm>
          <a:prstGeom prst="rect">
            <a:avLst/>
          </a:prstGeom>
        </p:spPr>
      </p:pic>
      <p:pic>
        <p:nvPicPr>
          <p:cNvPr id="12" name="Picture 11" descr="Screen Shot 2016-08-11 at 18.30.0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124" y="5021865"/>
            <a:ext cx="1031220" cy="4337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766" y="1185608"/>
            <a:ext cx="3748684" cy="282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Consumer Reach &amp; Engagement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8844" y="1691885"/>
            <a:ext cx="1971675" cy="2295525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7544" y="1430266"/>
            <a:ext cx="8229600" cy="4940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400" b="1" dirty="0" smtClean="0">
                <a:latin typeface="Century Gothic" pitchFamily="34" charset="0"/>
              </a:rPr>
              <a:t>Key Performance Indicators </a:t>
            </a:r>
            <a:r>
              <a:rPr lang="en-GB" sz="2800" b="1" dirty="0" smtClean="0">
                <a:latin typeface="Century Gothic" pitchFamily="34" charset="0"/>
              </a:rPr>
              <a:t>– June 2016</a:t>
            </a:r>
          </a:p>
          <a:p>
            <a:pPr marL="0" indent="0">
              <a:buFont typeface="Wingdings" pitchFamily="2" charset="2"/>
              <a:buNone/>
            </a:pPr>
            <a:endParaRPr lang="en-GB" dirty="0" smtClean="0"/>
          </a:p>
          <a:p>
            <a:pPr marL="0" indent="0">
              <a:buFont typeface="Wingdings" pitchFamily="2" charset="2"/>
              <a:buNone/>
            </a:pPr>
            <a:endParaRPr lang="en-GB" dirty="0" smtClean="0"/>
          </a:p>
          <a:p>
            <a:pPr marL="0" indent="0">
              <a:buFont typeface="Wingdings" pitchFamily="2" charset="2"/>
              <a:buNone/>
            </a:pPr>
            <a:r>
              <a:rPr lang="en-GB" sz="2400" b="1" dirty="0" smtClean="0">
                <a:latin typeface="Century Gothic" pitchFamily="34" charset="0"/>
              </a:rPr>
              <a:t>Social Reach: 	144,373</a:t>
            </a:r>
            <a:br>
              <a:rPr lang="en-GB" sz="2400" b="1" dirty="0" smtClean="0">
                <a:latin typeface="Century Gothic" pitchFamily="34" charset="0"/>
              </a:rPr>
            </a:br>
            <a:r>
              <a:rPr lang="en-GB" sz="2400" b="1" dirty="0" smtClean="0">
                <a:latin typeface="Century Gothic" pitchFamily="34" charset="0"/>
              </a:rPr>
              <a:t>Engagement: 	1,454358</a:t>
            </a:r>
          </a:p>
          <a:p>
            <a:pPr marL="0" indent="0">
              <a:buNone/>
            </a:pPr>
            <a:endParaRPr lang="en-GB" sz="1800" b="1" dirty="0" smtClean="0">
              <a:latin typeface="Century Gothic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GB" sz="1600" b="1" dirty="0">
              <a:latin typeface="Century Gothic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938663"/>
            <a:ext cx="1368152" cy="102971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3462" y="2188492"/>
            <a:ext cx="1791532" cy="2296345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8877" y="4327653"/>
            <a:ext cx="1962150" cy="188595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1080" y="4684690"/>
            <a:ext cx="1879550" cy="1686097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54048" y="162815"/>
            <a:ext cx="158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Building a Community</a:t>
            </a:r>
          </a:p>
        </p:txBody>
      </p:sp>
    </p:spTree>
    <p:extLst>
      <p:ext uri="{BB962C8B-B14F-4D97-AF65-F5344CB8AC3E}">
        <p14:creationId xmlns:p14="http://schemas.microsoft.com/office/powerpoint/2010/main" val="175962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Earning our Unique Right to Win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333500"/>
            <a:ext cx="5280025" cy="490602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Passionate and dedicated </a:t>
            </a:r>
            <a:r>
              <a:rPr lang="en-US" b="1" u="sng" dirty="0" smtClean="0"/>
              <a:t>team</a:t>
            </a:r>
            <a:r>
              <a:rPr lang="en-US" dirty="0" smtClean="0"/>
              <a:t> who listen, care and deliver</a:t>
            </a:r>
            <a:endParaRPr lang="en-US" dirty="0"/>
          </a:p>
          <a:p>
            <a:r>
              <a:rPr lang="en-US" b="1" u="sng" dirty="0" smtClean="0"/>
              <a:t>Award-winning, innovative and patent-protected </a:t>
            </a:r>
            <a:r>
              <a:rPr lang="en-US" dirty="0" smtClean="0"/>
              <a:t>instruments </a:t>
            </a:r>
            <a:r>
              <a:rPr lang="en-US" dirty="0"/>
              <a:t>– </a:t>
            </a:r>
            <a:r>
              <a:rPr lang="en-US" dirty="0" smtClean="0"/>
              <a:t>that fully utilize the USPs of plastic to improve experiences for consumers and educators</a:t>
            </a:r>
          </a:p>
          <a:p>
            <a:r>
              <a:rPr lang="en-US" dirty="0" smtClean="0"/>
              <a:t>Leading </a:t>
            </a:r>
            <a:r>
              <a:rPr lang="en-US" b="1" u="sng" dirty="0" smtClean="0"/>
              <a:t>quality</a:t>
            </a:r>
            <a:r>
              <a:rPr lang="en-US" dirty="0" smtClean="0"/>
              <a:t> rates of any supplier to Conn-Selmer</a:t>
            </a:r>
          </a:p>
          <a:p>
            <a:r>
              <a:rPr lang="en-US" dirty="0" smtClean="0"/>
              <a:t>Outstanding </a:t>
            </a:r>
            <a:r>
              <a:rPr lang="en-US" b="1" u="sng" dirty="0" smtClean="0"/>
              <a:t>customer support</a:t>
            </a:r>
            <a:r>
              <a:rPr lang="en-US" dirty="0" smtClean="0"/>
              <a:t> based in the UK (NPS&gt;89%)</a:t>
            </a:r>
          </a:p>
          <a:p>
            <a:r>
              <a:rPr lang="en-US" dirty="0" smtClean="0"/>
              <a:t>Educational resources and </a:t>
            </a:r>
            <a:r>
              <a:rPr lang="en-US" b="1" u="sng" dirty="0" smtClean="0"/>
              <a:t>inspirational content</a:t>
            </a:r>
            <a:r>
              <a:rPr lang="en-US" dirty="0" smtClean="0"/>
              <a:t> to our community of over 1.4m consumers and educators</a:t>
            </a:r>
          </a:p>
          <a:p>
            <a:r>
              <a:rPr lang="en-US" dirty="0"/>
              <a:t>A</a:t>
            </a:r>
            <a:r>
              <a:rPr lang="en-US" dirty="0" smtClean="0"/>
              <a:t>ctively </a:t>
            </a:r>
            <a:r>
              <a:rPr lang="en-GB" b="1" u="sng" dirty="0" smtClean="0"/>
              <a:t>collaborate</a:t>
            </a:r>
            <a:r>
              <a:rPr lang="en-GB" dirty="0" smtClean="0"/>
              <a:t> and support </a:t>
            </a:r>
            <a:r>
              <a:rPr lang="en-US" dirty="0" smtClean="0"/>
              <a:t>our dealers with campaigns</a:t>
            </a:r>
            <a:endParaRPr lang="en-US" sz="1800" dirty="0" smtClean="0"/>
          </a:p>
          <a:p>
            <a:endParaRPr lang="en-US" sz="1800" dirty="0"/>
          </a:p>
        </p:txBody>
      </p:sp>
      <p:pic>
        <p:nvPicPr>
          <p:cNvPr id="5" name="Picture 4" descr="Best in Show Logo 201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030" y="1648455"/>
            <a:ext cx="1812888" cy="1555260"/>
          </a:xfrm>
          <a:prstGeom prst="rect">
            <a:avLst/>
          </a:prstGeom>
          <a:ln>
            <a:solidFill>
              <a:srgbClr val="4E67C8"/>
            </a:solidFill>
          </a:ln>
        </p:spPr>
      </p:pic>
      <p:pic>
        <p:nvPicPr>
          <p:cNvPr id="6" name="Picture 5" descr="MTAwards2016 Music Ed Product Finalist Badg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686" y="4099387"/>
            <a:ext cx="1865596" cy="2140134"/>
          </a:xfrm>
          <a:prstGeom prst="rect">
            <a:avLst/>
          </a:prstGeom>
          <a:ln>
            <a:solidFill>
              <a:srgbClr val="4E67C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39777" y="284822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Fit to Win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644" y="1018545"/>
            <a:ext cx="2013386" cy="218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Potential Next Steps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12" y="1467350"/>
            <a:ext cx="5002214" cy="272040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Interest in product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Connect with Rhythm Band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Become Market introduction Partner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Develop &amp; service local demand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pBuzz</a:t>
            </a:r>
            <a:r>
              <a:rPr lang="en-US" dirty="0" smtClean="0"/>
              <a:t> Partner Tool Kit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hlinkClick r:id="rId3"/>
              </a:rPr>
              <a:t>https://www.dropbox.com/work/pBuzz%20-%</a:t>
            </a:r>
            <a:r>
              <a:rPr lang="en-US" dirty="0" smtClean="0">
                <a:hlinkClick r:id="rId3"/>
              </a:rPr>
              <a:t>20Tool%20Kit</a:t>
            </a:r>
            <a:endParaRPr lang="en-US" dirty="0" smtClean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544570" y="14632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Enhance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Category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0648" y="1171568"/>
            <a:ext cx="3522118" cy="5078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Rhythm Band Instruments, LLC</a:t>
            </a:r>
          </a:p>
          <a:p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www.rbidealer.net</a:t>
            </a:r>
            <a:endParaRPr lang="en-US" dirty="0"/>
          </a:p>
          <a:p>
            <a:endParaRPr lang="en-US" dirty="0"/>
          </a:p>
          <a:p>
            <a:r>
              <a:rPr lang="en-US" b="1" dirty="0" smtClean="0"/>
              <a:t>Ashley </a:t>
            </a:r>
            <a:r>
              <a:rPr lang="en-US" b="1" dirty="0"/>
              <a:t>Walsh</a:t>
            </a:r>
          </a:p>
          <a:p>
            <a:r>
              <a:rPr lang="en-US" dirty="0">
                <a:hlinkClick r:id="rId5"/>
              </a:rPr>
              <a:t>awalsh@rhythmband.com</a:t>
            </a:r>
            <a:endParaRPr lang="en-US" dirty="0"/>
          </a:p>
          <a:p>
            <a:r>
              <a:rPr lang="en-US" dirty="0"/>
              <a:t>PH: 800-424-4724 Ext. </a:t>
            </a:r>
            <a:r>
              <a:rPr lang="en-US" dirty="0" smtClean="0"/>
              <a:t>119</a:t>
            </a:r>
            <a:endParaRPr lang="en-US" dirty="0"/>
          </a:p>
          <a:p>
            <a:r>
              <a:rPr lang="en-US" dirty="0"/>
              <a:t>PH: 817-335-2561 Ext. </a:t>
            </a:r>
            <a:r>
              <a:rPr lang="en-US" dirty="0" smtClean="0"/>
              <a:t>119</a:t>
            </a:r>
            <a:endParaRPr lang="en-US" dirty="0"/>
          </a:p>
          <a:p>
            <a:r>
              <a:rPr lang="en-US" dirty="0" smtClean="0"/>
              <a:t>Ext </a:t>
            </a:r>
            <a:r>
              <a:rPr lang="en-US" dirty="0"/>
              <a:t>119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Amanda </a:t>
            </a:r>
            <a:r>
              <a:rPr lang="en-US" b="1" dirty="0" smtClean="0"/>
              <a:t>Six</a:t>
            </a:r>
          </a:p>
          <a:p>
            <a:r>
              <a:rPr lang="en-US" dirty="0">
                <a:hlinkClick r:id="rId6"/>
              </a:rPr>
              <a:t>asix@rhythmband.com</a:t>
            </a:r>
            <a:endParaRPr lang="en-US" dirty="0"/>
          </a:p>
          <a:p>
            <a:r>
              <a:rPr lang="en-US" dirty="0" smtClean="0"/>
              <a:t>PH</a:t>
            </a:r>
            <a:r>
              <a:rPr lang="en-US" dirty="0"/>
              <a:t>: 800-424-4724 Ext. 108</a:t>
            </a:r>
          </a:p>
          <a:p>
            <a:r>
              <a:rPr lang="en-US" dirty="0"/>
              <a:t>PH: 817-335-2561 Ext. 108</a:t>
            </a:r>
          </a:p>
          <a:p>
            <a:endParaRPr lang="en-US" dirty="0" smtClean="0"/>
          </a:p>
          <a:p>
            <a:r>
              <a:rPr lang="en-US" dirty="0" smtClean="0"/>
              <a:t>FA</a:t>
            </a:r>
            <a:r>
              <a:rPr lang="en-US" dirty="0"/>
              <a:t>: 800-784-9401</a:t>
            </a:r>
          </a:p>
          <a:p>
            <a:r>
              <a:rPr lang="en-US" dirty="0"/>
              <a:t>FA: 817-332-5654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61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4632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Top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Choice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Why </a:t>
            </a:r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?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891433" y="1917902"/>
            <a:ext cx="4121423" cy="4144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Unique gateway instrument</a:t>
            </a:r>
          </a:p>
          <a:p>
            <a:r>
              <a:rPr lang="en-US" sz="1800" dirty="0" smtClean="0"/>
              <a:t>Relevant to parents</a:t>
            </a:r>
          </a:p>
          <a:p>
            <a:r>
              <a:rPr lang="en-US" sz="1800" dirty="0"/>
              <a:t>Endorsed by educators </a:t>
            </a:r>
          </a:p>
          <a:p>
            <a:r>
              <a:rPr lang="en-US" sz="1800" dirty="0" err="1" smtClean="0"/>
              <a:t>pBuzz</a:t>
            </a:r>
            <a:r>
              <a:rPr lang="en-US" sz="1800" dirty="0" smtClean="0"/>
              <a:t>  </a:t>
            </a:r>
            <a:r>
              <a:rPr lang="en-US" sz="1800" dirty="0"/>
              <a:t>is maintenance free, easy to store and very robust</a:t>
            </a:r>
          </a:p>
          <a:p>
            <a:r>
              <a:rPr lang="en-US" sz="1800" dirty="0" smtClean="0"/>
              <a:t>Outstanding quality</a:t>
            </a:r>
          </a:p>
          <a:p>
            <a:r>
              <a:rPr lang="en-US" sz="1800" dirty="0" smtClean="0"/>
              <a:t>Children are enthused and engaged</a:t>
            </a:r>
            <a:endParaRPr lang="en-US" sz="1800" dirty="0"/>
          </a:p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222" y="1917902"/>
            <a:ext cx="4758211" cy="357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12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792Clarke12730_Large Forma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4570"/>
            <a:ext cx="9144000" cy="6952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74748" y="6011938"/>
            <a:ext cx="211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Appendix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49002" y="299428"/>
            <a:ext cx="408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pBuzz</a:t>
            </a:r>
            <a:r>
              <a:rPr lang="en-US" dirty="0" smtClean="0"/>
              <a:t> l </a:t>
            </a:r>
            <a:r>
              <a:rPr lang="en-US" b="1" dirty="0" smtClean="0"/>
              <a:t>pBone</a:t>
            </a:r>
            <a:r>
              <a:rPr lang="en-US" dirty="0" smtClean="0"/>
              <a:t> l </a:t>
            </a:r>
            <a:r>
              <a:rPr lang="en-US" b="1" dirty="0" smtClean="0"/>
              <a:t>pTrumpet</a:t>
            </a:r>
            <a:r>
              <a:rPr lang="en-US" dirty="0" smtClean="0"/>
              <a:t> l </a:t>
            </a:r>
            <a:r>
              <a:rPr lang="en-US" i="1" dirty="0" smtClean="0"/>
              <a:t>just play</a:t>
            </a:r>
            <a:r>
              <a:rPr lang="en-US" i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11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03" y="118007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– Helping you share the story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9777" y="76719"/>
            <a:ext cx="1604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Prepared Awareness Builders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7203" y="1227374"/>
            <a:ext cx="8111372" cy="410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pBuzz</a:t>
            </a:r>
            <a:r>
              <a:rPr lang="en-US" b="1" dirty="0" smtClean="0">
                <a:solidFill>
                  <a:schemeClr val="tx1"/>
                </a:solidFill>
              </a:rPr>
              <a:t>  The Easy And Fun Way To Learn Music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9" t="11259" r="37310" b="5855"/>
          <a:stretch/>
        </p:blipFill>
        <p:spPr bwMode="auto">
          <a:xfrm>
            <a:off x="92566" y="2371556"/>
            <a:ext cx="2841523" cy="364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0" t="10878" r="37830" b="6291"/>
          <a:stretch/>
        </p:blipFill>
        <p:spPr bwMode="auto">
          <a:xfrm>
            <a:off x="3140294" y="2371556"/>
            <a:ext cx="2805189" cy="364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5" t="9971" r="29710" b="5623"/>
          <a:stretch/>
        </p:blipFill>
        <p:spPr bwMode="auto">
          <a:xfrm>
            <a:off x="6147382" y="2371556"/>
            <a:ext cx="2784789" cy="371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25" y="2021274"/>
            <a:ext cx="269557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Educator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95100" y="2021274"/>
            <a:ext cx="269557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Channel Partner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28275" y="2021274"/>
            <a:ext cx="269557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Consumer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8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Executive Summary </a:t>
            </a:r>
            <a:br>
              <a:rPr lang="en-US" dirty="0" smtClean="0">
                <a:solidFill>
                  <a:srgbClr val="4E67C8"/>
                </a:solidFill>
              </a:rPr>
            </a:br>
            <a:r>
              <a:rPr lang="en-US" dirty="0" smtClean="0">
                <a:solidFill>
                  <a:srgbClr val="4E67C8"/>
                </a:solidFill>
              </a:rPr>
              <a:t>– </a:t>
            </a:r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is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723008"/>
            <a:ext cx="8225978" cy="4144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Complimentary for Band &amp; Orchestra Dealers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Targeted at </a:t>
            </a:r>
            <a:r>
              <a:rPr lang="en-US" dirty="0"/>
              <a:t>pre-Band offer </a:t>
            </a:r>
            <a:r>
              <a:rPr lang="en-US" dirty="0" smtClean="0"/>
              <a:t>for ages 3+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Gateway to build Trombone &amp; Trumpet Players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Award-winning </a:t>
            </a:r>
            <a:r>
              <a:rPr lang="en-US" dirty="0"/>
              <a:t>and best-selling </a:t>
            </a:r>
            <a:r>
              <a:rPr lang="en-US" dirty="0" smtClean="0"/>
              <a:t>products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Industry-leading community engagement and social reach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Designed</a:t>
            </a:r>
            <a:r>
              <a:rPr lang="en-US" dirty="0"/>
              <a:t>, developed and manufactured in the UK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78350" y="46394"/>
            <a:ext cx="1721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Point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Point</a:t>
            </a:r>
          </a:p>
        </p:txBody>
      </p:sp>
    </p:spTree>
    <p:extLst>
      <p:ext uri="{BB962C8B-B14F-4D97-AF65-F5344CB8AC3E}">
        <p14:creationId xmlns:p14="http://schemas.microsoft.com/office/powerpoint/2010/main" val="3452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03" y="118007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– Available in the USA</a:t>
            </a:r>
            <a:br>
              <a:rPr lang="en-US" dirty="0" smtClean="0">
                <a:solidFill>
                  <a:srgbClr val="4E67C8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9777" y="235743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Announcing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203" y="1525544"/>
            <a:ext cx="8111372" cy="410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pBuzz</a:t>
            </a:r>
            <a:r>
              <a:rPr lang="en-US" b="1" dirty="0" smtClean="0">
                <a:solidFill>
                  <a:schemeClr val="tx1"/>
                </a:solidFill>
              </a:rPr>
              <a:t>  The Easy And Fun Way To Learn Music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r="79326" b="6161"/>
          <a:stretch/>
        </p:blipFill>
        <p:spPr>
          <a:xfrm>
            <a:off x="487203" y="2054831"/>
            <a:ext cx="2516183" cy="3585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30" y="2054831"/>
            <a:ext cx="2639316" cy="351923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00" y="205483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5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03" y="118007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– Available in the USA</a:t>
            </a:r>
            <a:br>
              <a:rPr lang="en-US" dirty="0" smtClean="0">
                <a:solidFill>
                  <a:srgbClr val="4E67C8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9777" y="235743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Announcing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203" y="1525544"/>
            <a:ext cx="8111372" cy="410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pBuzz</a:t>
            </a:r>
            <a:r>
              <a:rPr lang="en-US" b="1" dirty="0" smtClean="0">
                <a:solidFill>
                  <a:schemeClr val="tx1"/>
                </a:solidFill>
              </a:rPr>
              <a:t>  The Easy And Fun Way To Learn Music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r="79326" b="6161"/>
          <a:stretch/>
        </p:blipFill>
        <p:spPr>
          <a:xfrm>
            <a:off x="487203" y="2054831"/>
            <a:ext cx="2516183" cy="3585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30" y="2054831"/>
            <a:ext cx="2639316" cy="3519238"/>
          </a:xfrm>
          <a:prstGeom prst="rect">
            <a:avLst/>
          </a:prstGeom>
        </p:spPr>
      </p:pic>
      <p:pic>
        <p:nvPicPr>
          <p:cNvPr id="8" name="Picture 1" descr="Mr pBuzz U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287" y="2069119"/>
            <a:ext cx="2944513" cy="18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43" y="3983162"/>
            <a:ext cx="2397800" cy="1671638"/>
          </a:xfrm>
          <a:prstGeom prst="rect">
            <a:avLst/>
          </a:prstGeom>
          <a:solidFill>
            <a:srgbClr val="FFC000"/>
          </a:solidFill>
          <a:ln>
            <a:solidFill>
              <a:schemeClr val="dk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dirty="0" smtClean="0"/>
              <a:t>Your Logo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03" y="118007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– Available in the USA</a:t>
            </a:r>
            <a:br>
              <a:rPr lang="en-US" dirty="0" smtClean="0">
                <a:solidFill>
                  <a:srgbClr val="4E67C8"/>
                </a:solidFill>
              </a:rPr>
            </a:br>
            <a:r>
              <a:rPr lang="en-US" sz="1800" dirty="0" smtClean="0">
                <a:solidFill>
                  <a:srgbClr val="4E67C8"/>
                </a:solidFill>
              </a:rPr>
              <a:t>https</a:t>
            </a:r>
            <a:r>
              <a:rPr lang="en-US" sz="1800" dirty="0">
                <a:solidFill>
                  <a:srgbClr val="4E67C8"/>
                </a:solidFill>
              </a:rPr>
              <a:t>://shop.preschoolprodigies.com/product/pbuzz</a:t>
            </a:r>
            <a:r>
              <a:rPr lang="en-US" sz="1800" dirty="0" smtClean="0">
                <a:solidFill>
                  <a:srgbClr val="4E67C8"/>
                </a:solidFill>
              </a:rPr>
              <a:t>/</a:t>
            </a:r>
            <a:br>
              <a:rPr lang="en-US" sz="1800" dirty="0" smtClean="0">
                <a:solidFill>
                  <a:srgbClr val="4E67C8"/>
                </a:solidFill>
              </a:rPr>
            </a:br>
            <a:r>
              <a:rPr lang="en-US" sz="2000" dirty="0" smtClean="0">
                <a:solidFill>
                  <a:srgbClr val="4E67C8"/>
                </a:solidFill>
              </a:rPr>
              <a:t/>
            </a:r>
            <a:br>
              <a:rPr lang="en-US" sz="2000" dirty="0" smtClean="0">
                <a:solidFill>
                  <a:srgbClr val="4E67C8"/>
                </a:solidFill>
              </a:rPr>
            </a:br>
            <a:r>
              <a:rPr lang="en-US" sz="2000" dirty="0" smtClean="0">
                <a:solidFill>
                  <a:srgbClr val="4E67C8"/>
                </a:solidFill>
              </a:rPr>
              <a:t/>
            </a:r>
            <a:br>
              <a:rPr lang="en-US" sz="2000" dirty="0" smtClean="0">
                <a:solidFill>
                  <a:srgbClr val="4E67C8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9777" y="235743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Announcing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203" y="1525544"/>
            <a:ext cx="8111372" cy="410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pBuzz</a:t>
            </a:r>
            <a:r>
              <a:rPr lang="en-US" b="1" dirty="0" smtClean="0">
                <a:solidFill>
                  <a:schemeClr val="tx1"/>
                </a:solidFill>
              </a:rPr>
              <a:t>  The Easy And Fun Way To Learn Music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r="79326" b="6161"/>
          <a:stretch/>
        </p:blipFill>
        <p:spPr>
          <a:xfrm>
            <a:off x="487203" y="2054831"/>
            <a:ext cx="2516183" cy="3585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30" y="2054831"/>
            <a:ext cx="2639316" cy="351923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00" y="205483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2" t="22871" r="58386" b="33913"/>
          <a:stretch/>
        </p:blipFill>
        <p:spPr bwMode="auto">
          <a:xfrm>
            <a:off x="5979200" y="3847671"/>
            <a:ext cx="2345045" cy="20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8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03" y="118007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– ORFF </a:t>
            </a:r>
            <a:r>
              <a:rPr lang="en-US" dirty="0" err="1" smtClean="0">
                <a:solidFill>
                  <a:srgbClr val="4E67C8"/>
                </a:solidFill>
              </a:rPr>
              <a:t>Schulwerk</a:t>
            </a:r>
            <a:r>
              <a:rPr lang="en-US" dirty="0" smtClean="0">
                <a:solidFill>
                  <a:srgbClr val="4E67C8"/>
                </a:solidFill>
              </a:rPr>
              <a:t/>
            </a:r>
            <a:br>
              <a:rPr lang="en-US" dirty="0" smtClean="0">
                <a:solidFill>
                  <a:srgbClr val="4E67C8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9777" y="235743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Announcing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049" name="Picture 1" descr="Mr pBuzz 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26" y="1389759"/>
            <a:ext cx="3562860" cy="222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3" y="1532423"/>
            <a:ext cx="2537114" cy="13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rhythmband-logo-original-sm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00" y="1324333"/>
            <a:ext cx="1562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3" t="34448" r="16095" b="4349"/>
          <a:stretch>
            <a:fillRect/>
          </a:stretch>
        </p:blipFill>
        <p:spPr bwMode="auto">
          <a:xfrm>
            <a:off x="311660" y="3829720"/>
            <a:ext cx="3861955" cy="213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5915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277" y="1010624"/>
            <a:ext cx="8921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Please visit us at American Orff-</a:t>
            </a:r>
            <a:r>
              <a:rPr lang="en-GB" sz="1600" b="1" dirty="0" err="1"/>
              <a:t>Schulwerk</a:t>
            </a:r>
            <a:r>
              <a:rPr lang="en-GB" sz="1600" b="1" dirty="0"/>
              <a:t> Association – Rhythm Band &amp; </a:t>
            </a:r>
            <a:r>
              <a:rPr lang="en-GB" sz="1600" b="1" dirty="0" err="1"/>
              <a:t>pBuzz</a:t>
            </a:r>
            <a:r>
              <a:rPr lang="en-GB" sz="1600" b="1" dirty="0"/>
              <a:t> Stand 321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219533" y="3728347"/>
            <a:ext cx="48567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years Professional Development conference is held Nov. 2 to 5</a:t>
            </a:r>
            <a:r>
              <a:rPr lang="en-GB" sz="1100" baseline="30000" dirty="0"/>
              <a:t>th</a:t>
            </a:r>
            <a:r>
              <a:rPr lang="en-GB" sz="1100" dirty="0"/>
              <a:t> in Atlantic City, NJ. </a:t>
            </a:r>
            <a:endParaRPr lang="en-US" sz="1100" dirty="0"/>
          </a:p>
          <a:p>
            <a:endParaRPr lang="en-US" sz="1100" dirty="0" smtClean="0"/>
          </a:p>
          <a:p>
            <a:r>
              <a:rPr lang="en-GB" sz="1100" dirty="0"/>
              <a:t>We are excited to announce that </a:t>
            </a:r>
            <a:r>
              <a:rPr lang="en-GB" sz="1100" dirty="0" err="1"/>
              <a:t>pBuzz</a:t>
            </a:r>
            <a:r>
              <a:rPr lang="en-GB" sz="1100" dirty="0"/>
              <a:t>, the award-winning pre-brass instrument for beginner musicians</a:t>
            </a:r>
            <a:r>
              <a:rPr lang="en-GB" sz="1100" dirty="0" smtClean="0"/>
              <a:t>,  </a:t>
            </a:r>
            <a:r>
              <a:rPr lang="en-GB" sz="1100" dirty="0"/>
              <a:t>has reached US shores, and will be available for trial at this years Professional Development Conference , Nov 2 to 5</a:t>
            </a:r>
            <a:r>
              <a:rPr lang="en-GB" sz="1100" baseline="30000" dirty="0"/>
              <a:t>th</a:t>
            </a:r>
            <a:r>
              <a:rPr lang="en-GB" sz="1100" dirty="0"/>
              <a:t> </a:t>
            </a:r>
            <a:r>
              <a:rPr lang="en-GB" sz="1100" dirty="0" smtClean="0"/>
              <a:t> proudly </a:t>
            </a:r>
            <a:r>
              <a:rPr lang="en-GB" sz="1100" dirty="0"/>
              <a:t>represented by Rhythm Band Instruments on Stand 321. Please look for Kendall Spooner ! </a:t>
            </a:r>
            <a:endParaRPr lang="en-GB" sz="1100" dirty="0" smtClean="0"/>
          </a:p>
          <a:p>
            <a:endParaRPr lang="en-US" sz="1100" dirty="0"/>
          </a:p>
          <a:p>
            <a:r>
              <a:rPr lang="en-GB" sz="1100" dirty="0" err="1"/>
              <a:t>pBuzz</a:t>
            </a:r>
            <a:r>
              <a:rPr lang="en-GB" sz="1100" dirty="0"/>
              <a:t> is the first instrument of its kind, the perfect first-time instrument made specifically for young children. </a:t>
            </a:r>
            <a:r>
              <a:rPr lang="en-GB" sz="1100" dirty="0" err="1"/>
              <a:t>pBuzz</a:t>
            </a:r>
            <a:r>
              <a:rPr lang="en-GB" sz="1100" dirty="0"/>
              <a:t> is manufactured in the UK where its successful launch resulted in record sales for a new instrument. It was awarded Gold in the Primary Teacher Awards 2016.</a:t>
            </a:r>
            <a:endParaRPr lang="en-US" sz="1100" dirty="0"/>
          </a:p>
          <a:p>
            <a:r>
              <a:rPr lang="en-GB" sz="1100" dirty="0" err="1"/>
              <a:t>pBuzz</a:t>
            </a:r>
            <a:r>
              <a:rPr lang="en-GB" sz="1100" dirty="0"/>
              <a:t> will be distributed by Rhythm Band Instruments in North </a:t>
            </a:r>
            <a:r>
              <a:rPr lang="en-GB" sz="1100" dirty="0" smtClean="0"/>
              <a:t>America</a:t>
            </a:r>
          </a:p>
          <a:p>
            <a:endParaRPr lang="en-US" sz="1100" dirty="0"/>
          </a:p>
          <a:p>
            <a:r>
              <a:rPr lang="en-GB" sz="1100" dirty="0"/>
              <a:t>To find out more, check out </a:t>
            </a:r>
            <a:r>
              <a:rPr lang="en-GB" sz="1100" dirty="0" err="1"/>
              <a:t>pBuzz</a:t>
            </a:r>
            <a:r>
              <a:rPr lang="en-GB" sz="1100" dirty="0"/>
              <a:t> on our </a:t>
            </a:r>
            <a:r>
              <a:rPr lang="en-GB" sz="1100" u="sng" dirty="0">
                <a:hlinkClick r:id="rId7"/>
              </a:rPr>
              <a:t>website</a:t>
            </a:r>
            <a:r>
              <a:rPr lang="en-GB" sz="1100" dirty="0"/>
              <a:t> and </a:t>
            </a:r>
            <a:r>
              <a:rPr lang="en-GB" sz="1100" u="sng" dirty="0">
                <a:hlinkClick r:id="rId8"/>
              </a:rPr>
              <a:t>YouTube channel</a:t>
            </a:r>
            <a:r>
              <a:rPr lang="en-GB" sz="110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6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03" y="118007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>
                <a:solidFill>
                  <a:srgbClr val="4E67C8"/>
                </a:solidFill>
              </a:rPr>
              <a:t> - – Available in the USA</a:t>
            </a:r>
            <a:br>
              <a:rPr lang="en-US" dirty="0">
                <a:solidFill>
                  <a:srgbClr val="4E67C8"/>
                </a:solidFill>
              </a:rPr>
            </a:br>
            <a:r>
              <a:rPr lang="en-US" sz="1200" dirty="0" smtClean="0">
                <a:solidFill>
                  <a:srgbClr val="4E67C8"/>
                </a:solidFill>
              </a:rPr>
              <a:t/>
            </a:r>
            <a:br>
              <a:rPr lang="en-US" sz="1200" dirty="0" smtClean="0">
                <a:solidFill>
                  <a:srgbClr val="4E67C8"/>
                </a:solidFill>
              </a:rPr>
            </a:br>
            <a:r>
              <a:rPr lang="en-US" sz="1200" dirty="0">
                <a:solidFill>
                  <a:srgbClr val="4E67C8"/>
                </a:solidFill>
              </a:rPr>
              <a:t/>
            </a:r>
            <a:br>
              <a:rPr lang="en-US" sz="1200" dirty="0">
                <a:solidFill>
                  <a:srgbClr val="4E67C8"/>
                </a:solidFill>
              </a:rPr>
            </a:br>
            <a:endParaRPr lang="en-US" sz="1200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9777" y="235743"/>
            <a:ext cx="1604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Announcing 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203" y="1525544"/>
            <a:ext cx="8111372" cy="4109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pBuzz</a:t>
            </a:r>
            <a:r>
              <a:rPr lang="en-US" b="1" dirty="0" smtClean="0">
                <a:solidFill>
                  <a:schemeClr val="tx1"/>
                </a:solidFill>
              </a:rPr>
              <a:t> The Easy And Fun Way To Learn Music 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r="79326" b="6161"/>
          <a:stretch/>
        </p:blipFill>
        <p:spPr>
          <a:xfrm>
            <a:off x="487203" y="2054831"/>
            <a:ext cx="2516183" cy="3585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830" y="2054831"/>
            <a:ext cx="2639316" cy="351923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00" y="205483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2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639" y="22384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Product Specifications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0747" y="197122"/>
            <a:ext cx="192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Details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Dims &amp; Weights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168016" y="1767196"/>
            <a:ext cx="2337085" cy="10104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9" y="1105783"/>
            <a:ext cx="28860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389" y="4309155"/>
            <a:ext cx="2182013" cy="1634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81" y="4309155"/>
            <a:ext cx="2136371" cy="15853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423" y="1178688"/>
            <a:ext cx="1803895" cy="239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4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4632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Grassroots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Momentum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campaigns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94" y="1497716"/>
            <a:ext cx="355738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General awareness</a:t>
            </a:r>
          </a:p>
          <a:p>
            <a:endParaRPr lang="en-US" dirty="0"/>
          </a:p>
          <a:p>
            <a:r>
              <a:rPr lang="en-US" dirty="0" err="1" smtClean="0"/>
              <a:t>Mumsnet</a:t>
            </a:r>
            <a:endParaRPr lang="en-US" dirty="0" smtClean="0"/>
          </a:p>
          <a:p>
            <a:r>
              <a:rPr lang="en-US" dirty="0" smtClean="0"/>
              <a:t>Derek </a:t>
            </a:r>
            <a:r>
              <a:rPr lang="en-US" dirty="0" err="1" smtClean="0"/>
              <a:t>Klingenberg</a:t>
            </a:r>
            <a:endParaRPr lang="en-US" dirty="0" smtClean="0"/>
          </a:p>
          <a:p>
            <a:endParaRPr lang="en-US" dirty="0"/>
          </a:p>
          <a:p>
            <a:r>
              <a:rPr lang="en-US" b="1" u="sng" dirty="0" smtClean="0"/>
              <a:t>Educational </a:t>
            </a:r>
          </a:p>
          <a:p>
            <a:r>
              <a:rPr lang="en-US" dirty="0" smtClean="0"/>
              <a:t>Global classroom competition</a:t>
            </a:r>
          </a:p>
          <a:p>
            <a:endParaRPr lang="en-US" dirty="0"/>
          </a:p>
          <a:p>
            <a:r>
              <a:rPr lang="en-US" b="1" u="sng" dirty="0" smtClean="0"/>
              <a:t>Event-Mass oriented </a:t>
            </a:r>
            <a:endParaRPr lang="en-US" b="1" u="sng" dirty="0"/>
          </a:p>
          <a:p>
            <a:endParaRPr lang="en-US" dirty="0" smtClean="0"/>
          </a:p>
          <a:p>
            <a:r>
              <a:rPr lang="en-US" dirty="0" smtClean="0"/>
              <a:t>“Birmingham Soccer team”</a:t>
            </a:r>
          </a:p>
          <a:p>
            <a:endParaRPr lang="en-US" dirty="0" smtClean="0"/>
          </a:p>
          <a:p>
            <a:r>
              <a:rPr lang="en-US" dirty="0" smtClean="0"/>
              <a:t>“Green Bay Packers”</a:t>
            </a:r>
          </a:p>
          <a:p>
            <a:r>
              <a:rPr lang="en-US" dirty="0" smtClean="0"/>
              <a:t>“New Orleans Saints”</a:t>
            </a:r>
          </a:p>
          <a:p>
            <a:endParaRPr lang="en-US" dirty="0"/>
          </a:p>
          <a:p>
            <a:r>
              <a:rPr lang="en-US" dirty="0" smtClean="0"/>
              <a:t>2017 Super Bowl ?</a:t>
            </a:r>
          </a:p>
          <a:p>
            <a:endParaRPr lang="en-US" dirty="0"/>
          </a:p>
          <a:p>
            <a:r>
              <a:rPr lang="en-US" dirty="0" smtClean="0"/>
              <a:t>“Goal Russia 2018” 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97653" y="4006788"/>
            <a:ext cx="39982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Birthday &amp; Gift Seasons:</a:t>
            </a:r>
          </a:p>
          <a:p>
            <a:endParaRPr lang="en-US" dirty="0"/>
          </a:p>
          <a:p>
            <a:r>
              <a:rPr lang="en-US" dirty="0" smtClean="0"/>
              <a:t>Christmas</a:t>
            </a:r>
          </a:p>
          <a:p>
            <a:r>
              <a:rPr lang="en-US" dirty="0" smtClean="0"/>
              <a:t>Halloween</a:t>
            </a:r>
          </a:p>
          <a:p>
            <a:endParaRPr lang="en-US" dirty="0"/>
          </a:p>
          <a:p>
            <a:r>
              <a:rPr lang="en-US" dirty="0" smtClean="0"/>
              <a:t>My 3</a:t>
            </a:r>
            <a:r>
              <a:rPr lang="en-US" baseline="30000" dirty="0" smtClean="0"/>
              <a:t>rd</a:t>
            </a:r>
            <a:r>
              <a:rPr lang="en-US" dirty="0" smtClean="0"/>
              <a:t> Birthday Present Campaign</a:t>
            </a:r>
          </a:p>
          <a:p>
            <a:r>
              <a:rPr lang="en-US" dirty="0" smtClean="0"/>
              <a:t>Or My 4</a:t>
            </a:r>
            <a:r>
              <a:rPr lang="en-US" baseline="30000" dirty="0" smtClean="0"/>
              <a:t>th</a:t>
            </a:r>
            <a:r>
              <a:rPr lang="en-US" dirty="0" smtClean="0"/>
              <a:t> or 5</a:t>
            </a:r>
            <a:r>
              <a:rPr lang="en-US" baseline="30000" dirty="0" smtClean="0"/>
              <a:t>th</a:t>
            </a:r>
            <a:r>
              <a:rPr lang="en-US" dirty="0" smtClean="0"/>
              <a:t>…l</a:t>
            </a:r>
          </a:p>
          <a:p>
            <a:endParaRPr lang="en-US" dirty="0" smtClean="0"/>
          </a:p>
        </p:txBody>
      </p:sp>
      <p:pic>
        <p:nvPicPr>
          <p:cNvPr id="7" name="Picture 4" descr="https://scontent.ford1-1.fna.fbcdn.net/v/t1.0-9/14039936_1113144062067343_8571824428897501943_n.jpg?oh=8370d4cb70f0f9d032a145b7ecd28d2c&amp;oe=5845799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30383" r="17444" b="5025"/>
          <a:stretch/>
        </p:blipFill>
        <p:spPr bwMode="auto">
          <a:xfrm>
            <a:off x="4685778" y="1600200"/>
            <a:ext cx="3482359" cy="206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675" y="84808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The Path to Purchase is changing</a:t>
            </a:r>
            <a:br>
              <a:rPr lang="en-US" dirty="0" smtClean="0">
                <a:solidFill>
                  <a:srgbClr val="4E67C8"/>
                </a:solidFill>
              </a:rPr>
            </a:b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7126" y="84808"/>
            <a:ext cx="166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Impactful Trends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1" t="11877" r="26155" b="7807"/>
          <a:stretch/>
        </p:blipFill>
        <p:spPr bwMode="auto">
          <a:xfrm>
            <a:off x="1614568" y="959671"/>
            <a:ext cx="5518054" cy="568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0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581" name="Rectangle 5"/>
          <p:cNvSpPr>
            <a:spLocks noGrp="1" noChangeArrowheads="1"/>
          </p:cNvSpPr>
          <p:nvPr>
            <p:ph type="title" sz="quarter"/>
          </p:nvPr>
        </p:nvSpPr>
        <p:spPr>
          <a:xfrm>
            <a:off x="122686" y="60960"/>
            <a:ext cx="8458200" cy="861774"/>
          </a:xfrm>
        </p:spPr>
        <p:txBody>
          <a:bodyPr/>
          <a:lstStyle/>
          <a:p>
            <a:r>
              <a:rPr lang="en-US" sz="2800" dirty="0" smtClean="0"/>
              <a:t>Emotional Connections </a:t>
            </a:r>
            <a:br>
              <a:rPr lang="en-US" sz="2800" dirty="0" smtClean="0"/>
            </a:br>
            <a:r>
              <a:rPr lang="en-US" sz="2800" dirty="0" smtClean="0"/>
              <a:t>Build lasting Memories </a:t>
            </a:r>
            <a:endParaRPr lang="en-US" sz="2800" dirty="0"/>
          </a:p>
        </p:txBody>
      </p:sp>
      <p:sp>
        <p:nvSpPr>
          <p:cNvPr id="1304645" name="Rectangle 69"/>
          <p:cNvSpPr>
            <a:spLocks noChangeArrowheads="1"/>
          </p:cNvSpPr>
          <p:nvPr/>
        </p:nvSpPr>
        <p:spPr bwMode="auto">
          <a:xfrm>
            <a:off x="7543800" y="0"/>
            <a:ext cx="1600200" cy="914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AutoShape 2" descr="Image result for sav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14987" r="36077" b="36073"/>
          <a:stretch/>
        </p:blipFill>
        <p:spPr bwMode="auto">
          <a:xfrm>
            <a:off x="5181600" y="1143000"/>
            <a:ext cx="3391666" cy="177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620000" y="228600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Communication Campaigns</a:t>
            </a:r>
            <a:endParaRPr lang="en-US" sz="1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6800" y="1497449"/>
            <a:ext cx="3581400" cy="1169551"/>
          </a:xfrm>
          <a:prstGeom prst="rect">
            <a:avLst/>
          </a:prstGeom>
          <a:noFill/>
          <a:ln w="508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Give the Gift 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of Music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3352800"/>
            <a:ext cx="3810000" cy="830997"/>
          </a:xfrm>
          <a:prstGeom prst="rect">
            <a:avLst/>
          </a:prstGeom>
          <a:noFill/>
          <a:ln w="508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How I started Trombone or Trumpet ?</a:t>
            </a: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8800" y="3352800"/>
            <a:ext cx="3313346" cy="1015663"/>
          </a:xfrm>
          <a:prstGeom prst="rect">
            <a:avLst/>
          </a:prstGeom>
          <a:noFill/>
          <a:ln w="5080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Start your 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own Legacy</a:t>
            </a:r>
          </a:p>
        </p:txBody>
      </p:sp>
      <p:sp>
        <p:nvSpPr>
          <p:cNvPr id="3" name="Left-Right-Up Arrow 2"/>
          <p:cNvSpPr/>
          <p:nvPr/>
        </p:nvSpPr>
        <p:spPr bwMode="auto">
          <a:xfrm flipH="1">
            <a:off x="3873500" y="3161418"/>
            <a:ext cx="1752600" cy="953382"/>
          </a:xfrm>
          <a:prstGeom prst="leftRightUpArrow">
            <a:avLst/>
          </a:prstGeom>
          <a:solidFill>
            <a:schemeClr val="bg2">
              <a:lumMod val="40000"/>
              <a:lumOff val="60000"/>
            </a:schemeClr>
          </a:solidFill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endParaRPr lang="en-US" sz="2800" b="1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95800"/>
            <a:ext cx="1212605" cy="1986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0" y="4570158"/>
            <a:ext cx="3525408" cy="1983042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009875"/>
            <a:ext cx="1742023" cy="83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4200" y="4495800"/>
            <a:ext cx="2017946" cy="151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5"/>
          <p:cNvSpPr txBox="1">
            <a:spLocks noChangeArrowheads="1"/>
          </p:cNvSpPr>
          <p:nvPr/>
        </p:nvSpPr>
        <p:spPr bwMode="auto">
          <a:xfrm>
            <a:off x="1066800" y="1113020"/>
            <a:ext cx="533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defTabSz="914400"/>
            <a:r>
              <a:rPr lang="en-US" sz="2800" kern="0" dirty="0" smtClean="0">
                <a:solidFill>
                  <a:srgbClr val="000000"/>
                </a:solidFill>
                <a:latin typeface="Arial Black"/>
              </a:rPr>
              <a:t>#1</a:t>
            </a:r>
            <a:endParaRPr lang="en-US" sz="2800" kern="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6" name="Rectangle 5"/>
          <p:cNvSpPr txBox="1">
            <a:spLocks noChangeArrowheads="1"/>
          </p:cNvSpPr>
          <p:nvPr/>
        </p:nvSpPr>
        <p:spPr bwMode="auto">
          <a:xfrm>
            <a:off x="76200" y="2971800"/>
            <a:ext cx="533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defTabSz="914400"/>
            <a:r>
              <a:rPr lang="en-US" sz="2800" kern="0" dirty="0" smtClean="0">
                <a:solidFill>
                  <a:srgbClr val="000000"/>
                </a:solidFill>
                <a:latin typeface="Arial Black"/>
              </a:rPr>
              <a:t>#2</a:t>
            </a:r>
            <a:endParaRPr lang="en-US" sz="2800" kern="0" dirty="0"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 bwMode="auto">
          <a:xfrm>
            <a:off x="5638800" y="2971800"/>
            <a:ext cx="533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defTabSz="914400"/>
            <a:r>
              <a:rPr lang="en-US" sz="2800" kern="0" dirty="0" smtClean="0">
                <a:solidFill>
                  <a:srgbClr val="000000"/>
                </a:solidFill>
                <a:latin typeface="Arial Black"/>
              </a:rPr>
              <a:t>#3</a:t>
            </a:r>
            <a:endParaRPr lang="en-US" sz="2800" kern="0" dirty="0">
              <a:solidFill>
                <a:srgbClr val="000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1865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34" y="320403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Introducing a fun, </a:t>
            </a:r>
            <a:br>
              <a:rPr lang="en-US" dirty="0" smtClean="0">
                <a:solidFill>
                  <a:srgbClr val="4E67C8"/>
                </a:solidFill>
              </a:rPr>
            </a:br>
            <a:r>
              <a:rPr lang="en-US" dirty="0" smtClean="0">
                <a:solidFill>
                  <a:srgbClr val="4E67C8"/>
                </a:solidFill>
              </a:rPr>
              <a:t>new musical instrument 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88266"/>
            <a:ext cx="1599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New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Audience &amp;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Language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10"/>
          <a:stretch/>
        </p:blipFill>
        <p:spPr>
          <a:xfrm>
            <a:off x="290388" y="1535371"/>
            <a:ext cx="1822074" cy="13460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99" y="3194702"/>
            <a:ext cx="2152553" cy="13460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02" t="-10024" r="5508" b="10024"/>
          <a:stretch/>
        </p:blipFill>
        <p:spPr>
          <a:xfrm>
            <a:off x="290388" y="4853342"/>
            <a:ext cx="1589574" cy="134602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12158" y="1535371"/>
            <a:ext cx="615354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Designed for early Learners</a:t>
            </a:r>
          </a:p>
          <a:p>
            <a:r>
              <a:rPr lang="en-US" sz="1400" dirty="0" smtClean="0"/>
              <a:t>Research shows youngsters who have exposure to musical </a:t>
            </a:r>
          </a:p>
          <a:p>
            <a:r>
              <a:rPr lang="en-US" sz="1400" dirty="0" smtClean="0"/>
              <a:t>Instruments develop areas of the brain that relate social,</a:t>
            </a:r>
          </a:p>
          <a:p>
            <a:r>
              <a:rPr lang="en-US" sz="1400" dirty="0"/>
              <a:t>l</a:t>
            </a:r>
            <a:r>
              <a:rPr lang="en-US" sz="1400" dirty="0" smtClean="0"/>
              <a:t>anguage and reasoning skills, as well as memory.</a:t>
            </a:r>
          </a:p>
          <a:p>
            <a:r>
              <a:rPr lang="en-US" sz="1100" dirty="0" smtClean="0"/>
              <a:t>Source</a:t>
            </a:r>
            <a:r>
              <a:rPr lang="en-US" sz="1100" dirty="0"/>
              <a:t>: </a:t>
            </a:r>
            <a:r>
              <a:rPr lang="en-US" sz="1100" dirty="0">
                <a:hlinkClick r:id="rId6"/>
              </a:rPr>
              <a:t>http://www.nafme.org/20-important-benefits-of-music-in-our-schools</a:t>
            </a:r>
            <a:r>
              <a:rPr lang="en-US" sz="1100" dirty="0" smtClean="0">
                <a:hlinkClick r:id="rId6"/>
              </a:rPr>
              <a:t>/</a:t>
            </a:r>
            <a:endParaRPr lang="en-US" sz="1100" dirty="0" smtClean="0"/>
          </a:p>
          <a:p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712158" y="3194702"/>
            <a:ext cx="6019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Made in Britain</a:t>
            </a:r>
          </a:p>
          <a:p>
            <a:r>
              <a:rPr lang="en-US" sz="1400" dirty="0" smtClean="0"/>
              <a:t>From the British makers of the award winning and best selling </a:t>
            </a:r>
            <a:r>
              <a:rPr lang="en-US" sz="1400" dirty="0" err="1" smtClean="0"/>
              <a:t>pBone</a:t>
            </a:r>
            <a:r>
              <a:rPr lang="en-US" sz="1400" dirty="0" smtClean="0"/>
              <a:t>, mini </a:t>
            </a:r>
            <a:r>
              <a:rPr lang="en-US" sz="1400" dirty="0" err="1" smtClean="0"/>
              <a:t>pBone</a:t>
            </a:r>
            <a:r>
              <a:rPr lang="en-US" sz="1400" dirty="0" smtClean="0"/>
              <a:t>, and </a:t>
            </a:r>
            <a:r>
              <a:rPr lang="en-US" sz="1400" dirty="0" err="1" smtClean="0"/>
              <a:t>ptrumpet</a:t>
            </a:r>
            <a:r>
              <a:rPr lang="en-US" sz="1400" dirty="0" smtClean="0"/>
              <a:t>, the brightly-</a:t>
            </a:r>
            <a:r>
              <a:rPr lang="en-US" sz="1400" dirty="0" err="1" smtClean="0"/>
              <a:t>coloured</a:t>
            </a:r>
            <a:r>
              <a:rPr lang="en-US" sz="1400" dirty="0" smtClean="0"/>
              <a:t>, lightweight </a:t>
            </a:r>
            <a:r>
              <a:rPr lang="en-US" sz="1400" dirty="0" err="1" smtClean="0"/>
              <a:t>pBuzz</a:t>
            </a:r>
            <a:r>
              <a:rPr lang="en-US" sz="1400" dirty="0" smtClean="0"/>
              <a:t> is a fun, easy introduction into brass playing.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712158" y="4962671"/>
            <a:ext cx="5875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Mini Musicians </a:t>
            </a:r>
          </a:p>
          <a:p>
            <a:r>
              <a:rPr lang="en-US" sz="1400" dirty="0" smtClean="0"/>
              <a:t>The brightly colored </a:t>
            </a:r>
            <a:r>
              <a:rPr lang="en-US" sz="1400" dirty="0" err="1" smtClean="0"/>
              <a:t>pBuzz</a:t>
            </a:r>
            <a:r>
              <a:rPr lang="en-US" sz="1400" dirty="0" smtClean="0"/>
              <a:t> has been specially designed for mini musicians’ little hands – making it easy and fun to hit the right note every time.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4188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091" y="587826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/>
              <a:t>Why plastic instruments began?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3131640" cy="4144963"/>
          </a:xfrm>
        </p:spPr>
        <p:txBody>
          <a:bodyPr>
            <a:normAutofit/>
          </a:bodyPr>
          <a:lstStyle/>
          <a:p>
            <a:r>
              <a:rPr lang="en-GB" dirty="0" smtClean="0"/>
              <a:t>Trombone officially an “endangered-species”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(UK Government)</a:t>
            </a:r>
          </a:p>
          <a:p>
            <a:r>
              <a:rPr lang="en-GB" dirty="0"/>
              <a:t>A generation of musicians was being lost</a:t>
            </a:r>
            <a:endParaRPr lang="en-US" i="1" dirty="0"/>
          </a:p>
          <a:p>
            <a:r>
              <a:rPr lang="en-GB" dirty="0" smtClean="0"/>
              <a:t>Plastic offered unique opportunities to make things easier</a:t>
            </a:r>
          </a:p>
        </p:txBody>
      </p:sp>
      <p:pic>
        <p:nvPicPr>
          <p:cNvPr id="5" name="Picture 4" descr="Screen Shot 2016-01-13 at 21.57.4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286" y="2073591"/>
            <a:ext cx="5091351" cy="3608971"/>
          </a:xfrm>
          <a:prstGeom prst="rect">
            <a:avLst/>
          </a:prstGeom>
          <a:ln>
            <a:solidFill>
              <a:srgbClr val="4E67C8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25780" y="142907"/>
            <a:ext cx="105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Humble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Origins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334" y="320403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Designed by Mums for Moms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44724"/>
            <a:ext cx="1599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Icons,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Tone &amp; 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Voice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34" y="4724252"/>
            <a:ext cx="1492501" cy="14925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35"/>
          <a:stretch/>
        </p:blipFill>
        <p:spPr>
          <a:xfrm>
            <a:off x="338979" y="2888189"/>
            <a:ext cx="1762671" cy="16286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771"/>
          <a:stretch/>
        </p:blipFill>
        <p:spPr>
          <a:xfrm>
            <a:off x="72448" y="1495249"/>
            <a:ext cx="2014671" cy="14806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12158" y="1535371"/>
            <a:ext cx="615354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Perfect for all ages (3+)</a:t>
            </a:r>
          </a:p>
          <a:p>
            <a:r>
              <a:rPr lang="en-US" sz="1400" dirty="0" smtClean="0"/>
              <a:t>Perfect for all ages the light and smooth curved edged </a:t>
            </a:r>
            <a:r>
              <a:rPr lang="en-US" sz="1400" dirty="0" err="1" smtClean="0"/>
              <a:t>pBuzz</a:t>
            </a:r>
            <a:r>
              <a:rPr lang="en-US" sz="1400" dirty="0" smtClean="0"/>
              <a:t> makes a great first purchase for mini Musicians. 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712158" y="3194702"/>
            <a:ext cx="6019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Long-lasting for lifetime of musical Fun</a:t>
            </a:r>
          </a:p>
          <a:p>
            <a:r>
              <a:rPr lang="en-US" sz="1400" dirty="0" smtClean="0"/>
              <a:t>Mum and Dad will love our patented hard wearing design.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712158" y="4962671"/>
            <a:ext cx="5875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Hygienic Bio-cote mouthpiece </a:t>
            </a:r>
          </a:p>
          <a:p>
            <a:r>
              <a:rPr lang="en-US" sz="1400" dirty="0" smtClean="0"/>
              <a:t>The </a:t>
            </a:r>
            <a:r>
              <a:rPr lang="en-US" sz="1400" dirty="0" err="1" smtClean="0"/>
              <a:t>pBuzz</a:t>
            </a:r>
            <a:r>
              <a:rPr lang="en-US" sz="1400" dirty="0" smtClean="0"/>
              <a:t> mouthpiece is made with </a:t>
            </a:r>
            <a:r>
              <a:rPr lang="en-US" sz="1400" dirty="0" err="1" smtClean="0"/>
              <a:t>BioCote</a:t>
            </a:r>
            <a:r>
              <a:rPr lang="en-US" sz="1400" dirty="0" smtClean="0"/>
              <a:t>, a market leading antimicrobial technology for ultimate protection against microbes, such as bacteria and </a:t>
            </a:r>
            <a:r>
              <a:rPr lang="en-US" sz="1400" dirty="0" err="1" smtClean="0"/>
              <a:t>mould</a:t>
            </a:r>
            <a:r>
              <a:rPr lang="en-US" sz="1400" dirty="0" smtClean="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01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Graphic Representation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4632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Conveying Messages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86" y="1585594"/>
            <a:ext cx="1005426" cy="1005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051" y="3336472"/>
            <a:ext cx="989297" cy="1064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6951" y="3336472"/>
            <a:ext cx="1112959" cy="9140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90" y="5037174"/>
            <a:ext cx="1145219" cy="1145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717" y="5037174"/>
            <a:ext cx="1005426" cy="9892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613" y="1585594"/>
            <a:ext cx="1279635" cy="1263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0831" y="2032680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 inch Bell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87571" y="2032680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Light weight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250831" y="3569213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Easy to play slide 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50831" y="5320194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Durable 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587571" y="3430714"/>
            <a:ext cx="2271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Pitched between</a:t>
            </a:r>
          </a:p>
          <a:p>
            <a:r>
              <a:rPr lang="en-US" b="1" dirty="0" err="1" smtClean="0"/>
              <a:t>pBone</a:t>
            </a:r>
            <a:r>
              <a:rPr lang="en-US" b="1" dirty="0" smtClean="0"/>
              <a:t> &amp; </a:t>
            </a:r>
            <a:r>
              <a:rPr lang="en-US" b="1" dirty="0" err="1" smtClean="0"/>
              <a:t>ptrumpet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587571" y="5181694"/>
            <a:ext cx="21836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Hygienic Bio-cote</a:t>
            </a:r>
          </a:p>
          <a:p>
            <a:r>
              <a:rPr lang="en-US" b="1" dirty="0" smtClean="0"/>
              <a:t>antimicrobial</a:t>
            </a:r>
          </a:p>
          <a:p>
            <a:r>
              <a:rPr lang="en-US" b="1" dirty="0" smtClean="0"/>
              <a:t>mouthpiece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43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Product Cards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4632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Unique Right to Win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861" y="1221317"/>
            <a:ext cx="4613247" cy="2506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893412" y="2409901"/>
            <a:ext cx="29193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Who am I?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 smtClean="0"/>
              <a:t>What am I?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 smtClean="0"/>
              <a:t>What can only I do for you?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t="15059" r="6043" b="8260"/>
          <a:stretch/>
        </p:blipFill>
        <p:spPr bwMode="auto">
          <a:xfrm>
            <a:off x="1103135" y="3802405"/>
            <a:ext cx="4596810" cy="2663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0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Websites</a:t>
            </a:r>
            <a:endParaRPr lang="en-US" dirty="0"/>
          </a:p>
        </p:txBody>
      </p:sp>
      <p:pic>
        <p:nvPicPr>
          <p:cNvPr id="4" name="Picture 3" descr="Screen Shot 2016-08-11 at 10.48.5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10" y="1209676"/>
            <a:ext cx="2805485" cy="19293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Screen Shot 2016-08-11 at 10.50.1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4" y="1193801"/>
            <a:ext cx="2702064" cy="1945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6-08-11 at 10.49.5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0" y="3749676"/>
            <a:ext cx="2997800" cy="19526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6-08-11 at 10.49.27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890" y="3749676"/>
            <a:ext cx="3107110" cy="19333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82870" y="3183672"/>
            <a:ext cx="162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bone.co.uk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57650" y="3183672"/>
            <a:ext cx="421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dirty="0" err="1" smtClean="0"/>
              <a:t>ducation.warwickmusicgroup.com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7750" y="5702302"/>
            <a:ext cx="181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ptrumpet.com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5275" y="5702302"/>
            <a:ext cx="1520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buzz.co.uk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31387" y="186962"/>
            <a:ext cx="192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Digital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Presence </a:t>
            </a:r>
          </a:p>
        </p:txBody>
      </p:sp>
    </p:spTree>
    <p:extLst>
      <p:ext uri="{BB962C8B-B14F-4D97-AF65-F5344CB8AC3E}">
        <p14:creationId xmlns:p14="http://schemas.microsoft.com/office/powerpoint/2010/main" val="6617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4632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Influencer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Backing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E67C8"/>
                </a:solidFill>
              </a:rPr>
              <a:t>Supporting teachers with a dedicated education portal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48051" y="1802134"/>
            <a:ext cx="472163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linkClick r:id="rId3"/>
              </a:rPr>
              <a:t>http://education.warwickmusicgroup.com/teaching-resources</a:t>
            </a:r>
            <a:r>
              <a:rPr lang="en-US" sz="1600" b="1" dirty="0" smtClean="0">
                <a:hlinkClick r:id="rId3"/>
              </a:rPr>
              <a:t>/</a:t>
            </a:r>
            <a:endParaRPr lang="en-US" sz="1600" b="1" dirty="0" smtClean="0"/>
          </a:p>
          <a:p>
            <a:pPr algn="r"/>
            <a:endParaRPr lang="en-US" sz="1600" b="1" dirty="0" smtClean="0"/>
          </a:p>
          <a:p>
            <a:r>
              <a:rPr lang="en-US" dirty="0" smtClean="0"/>
              <a:t>News, Education resources, </a:t>
            </a:r>
          </a:p>
          <a:p>
            <a:r>
              <a:rPr lang="en-US" dirty="0" smtClean="0"/>
              <a:t>testimonials, endorsements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to guide</a:t>
            </a:r>
          </a:p>
          <a:p>
            <a:r>
              <a:rPr lang="en-US" dirty="0" smtClean="0"/>
              <a:t>Personalized expert support</a:t>
            </a:r>
          </a:p>
          <a:p>
            <a:pPr algn="r"/>
            <a:endParaRPr lang="en-US" dirty="0"/>
          </a:p>
          <a:p>
            <a:pPr algn="r"/>
            <a:endParaRPr lang="en-US" sz="1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00" t="8889" r="29278" b="2711"/>
          <a:stretch/>
        </p:blipFill>
        <p:spPr bwMode="auto">
          <a:xfrm>
            <a:off x="564217" y="1566867"/>
            <a:ext cx="3563051" cy="45545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4632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Consumer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takeover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8474" y="234600"/>
            <a:ext cx="7556313" cy="1116106"/>
          </a:xfrm>
        </p:spPr>
        <p:txBody>
          <a:bodyPr/>
          <a:lstStyle/>
          <a:p>
            <a:r>
              <a:rPr lang="en-US" dirty="0" smtClean="0"/>
              <a:t>Please contact, engage </a:t>
            </a:r>
            <a:br>
              <a:rPr lang="en-US" dirty="0" smtClean="0"/>
            </a:br>
            <a:r>
              <a:rPr lang="en-US" dirty="0" smtClean="0"/>
              <a:t>and join the journey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98474" y="1569720"/>
            <a:ext cx="8188326" cy="4144963"/>
          </a:xfrm>
        </p:spPr>
        <p:txBody>
          <a:bodyPr>
            <a:normAutofit/>
          </a:bodyPr>
          <a:lstStyle/>
          <a:p>
            <a:r>
              <a:rPr lang="en-US" b="1" dirty="0" smtClean="0"/>
              <a:t>Web:		</a:t>
            </a:r>
            <a:r>
              <a:rPr lang="en-US" b="1" dirty="0">
                <a:hlinkClick r:id="rId3"/>
              </a:rPr>
              <a:t>http://</a:t>
            </a:r>
            <a:r>
              <a:rPr lang="en-US" b="1" dirty="0" smtClean="0">
                <a:hlinkClick r:id="rId3"/>
              </a:rPr>
              <a:t>www.pbuzz.co.uk</a:t>
            </a:r>
            <a:endParaRPr lang="en-US" b="1" dirty="0" smtClean="0"/>
          </a:p>
          <a:p>
            <a:r>
              <a:rPr lang="en-US" b="1" dirty="0" smtClean="0"/>
              <a:t>New </a:t>
            </a:r>
            <a:r>
              <a:rPr lang="en-US" b="1" dirty="0"/>
              <a:t>FB:	</a:t>
            </a:r>
            <a:r>
              <a:rPr lang="en-US" sz="1600" b="1" dirty="0">
                <a:hlinkClick r:id="rId4"/>
              </a:rPr>
              <a:t>https://www.facebook.com/pBuzz-1725213057738246/about</a:t>
            </a:r>
            <a:r>
              <a:rPr lang="en-US" sz="1600" b="1" dirty="0" smtClean="0">
                <a:hlinkClick r:id="rId4"/>
              </a:rPr>
              <a:t>/</a:t>
            </a:r>
            <a:endParaRPr lang="en-US" sz="1600" b="1" dirty="0" smtClean="0"/>
          </a:p>
          <a:p>
            <a:r>
              <a:rPr lang="en-US" sz="1600" b="1" dirty="0"/>
              <a:t>Facebook:	</a:t>
            </a:r>
            <a:r>
              <a:rPr lang="en-US" sz="1600" b="1" dirty="0">
                <a:hlinkClick r:id="rId5"/>
              </a:rPr>
              <a:t>https://www.facebook.com/thepTrumpet</a:t>
            </a:r>
            <a:endParaRPr lang="en-US" sz="1600" b="1" dirty="0"/>
          </a:p>
          <a:p>
            <a:r>
              <a:rPr lang="en-US" b="1" dirty="0" smtClean="0"/>
              <a:t>Twitter</a:t>
            </a:r>
            <a:r>
              <a:rPr lang="en-US" b="1" dirty="0"/>
              <a:t>:	</a:t>
            </a:r>
            <a:r>
              <a:rPr lang="en-US" b="1" dirty="0">
                <a:hlinkClick r:id="rId6"/>
              </a:rPr>
              <a:t>https://twitter.com/thepTrumpet</a:t>
            </a:r>
            <a:endParaRPr lang="en-US" b="1" dirty="0"/>
          </a:p>
          <a:p>
            <a:endParaRPr lang="en-US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309" y="3972079"/>
            <a:ext cx="4370341" cy="273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 Industry Partners</a:t>
            </a:r>
            <a:endParaRPr lang="en-US" sz="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96" y="1131401"/>
            <a:ext cx="3959768" cy="1909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5" y="4426080"/>
            <a:ext cx="2032000" cy="177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401" y="4588200"/>
            <a:ext cx="2253879" cy="1395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369" y="3192877"/>
            <a:ext cx="2794000" cy="82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95" y="3121864"/>
            <a:ext cx="2794000" cy="105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911" y="4615220"/>
            <a:ext cx="1347786" cy="1347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369" y="1774330"/>
            <a:ext cx="2442228" cy="701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21226" y="284822"/>
            <a:ext cx="192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409531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527243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164532"/>
            <a:ext cx="1599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Some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Quotes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61795" y="562368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How would you describe </a:t>
            </a:r>
            <a:r>
              <a:rPr lang="en-US" dirty="0" err="1" smtClean="0">
                <a:solidFill>
                  <a:srgbClr val="4E67C8"/>
                </a:solidFill>
              </a:rPr>
              <a:t>pBuzz</a:t>
            </a:r>
            <a:r>
              <a:rPr lang="en-US" dirty="0" smtClean="0">
                <a:solidFill>
                  <a:srgbClr val="4E67C8"/>
                </a:solidFill>
              </a:rPr>
              <a:t> to a friend? </a:t>
            </a:r>
            <a:endParaRPr lang="en-US" dirty="0">
              <a:solidFill>
                <a:srgbClr val="4E67C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578544" y="3449335"/>
            <a:ext cx="4718496" cy="3334329"/>
            <a:chOff x="3131840" y="3967452"/>
            <a:chExt cx="3859074" cy="27270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2" descr="M:\Warwick Music pBone 76\2016\pBuzz\Customerfeedback\Graphics for PowerPoint\Speech Bubble_1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3967452"/>
              <a:ext cx="3859074" cy="272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092634" y="4515446"/>
              <a:ext cx="1916311" cy="1485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entury Gothic" pitchFamily="34" charset="0"/>
                </a:rPr>
                <a:t>A fantastic introduction to brass playing with a limited range of notes in a very easy to play format. So easy to play and change the notes and very light for young children to hold</a:t>
              </a:r>
              <a:endParaRPr lang="en-GB" sz="1400" dirty="0">
                <a:latin typeface="Century Gothic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66926" y="3888330"/>
            <a:ext cx="4708662" cy="3327381"/>
            <a:chOff x="333019" y="3574230"/>
            <a:chExt cx="3859074" cy="27270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3" descr="M:\Warwick Music pBone 76\2016\pBuzz\Customerfeedback\Graphics for PowerPoint\Speech Bubble_2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019" y="3574230"/>
              <a:ext cx="3859074" cy="272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221854" y="4193860"/>
              <a:ext cx="2093032" cy="1286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entury Gothic" pitchFamily="34" charset="0"/>
                </a:rPr>
                <a:t>An introductory brass instrument for young children with features in common with a trombone. It has a mouthpiece the same size as a baritone horn/narrow bore trombone, has 8 notes available on a single harmonic and is fun to play</a:t>
              </a:r>
              <a:endParaRPr lang="en-GB" sz="1200" dirty="0">
                <a:latin typeface="Century Gothic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92080" y="2256446"/>
            <a:ext cx="3859074" cy="2727018"/>
            <a:chOff x="2783178" y="5630718"/>
            <a:chExt cx="3859074" cy="27270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2" descr="M:\Warwick Music pBone 76\2016\pBuzz\Customerfeedback\Graphics for PowerPoint\Speech Bubble_1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178" y="5630718"/>
              <a:ext cx="3859074" cy="272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685079" y="6144926"/>
              <a:ext cx="201864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entury Gothic" pitchFamily="34" charset="0"/>
                </a:rPr>
                <a:t>A musical instrument that sounds good even though it's only the price of a toy</a:t>
              </a:r>
              <a:endParaRPr lang="en-GB" sz="1600" dirty="0">
                <a:latin typeface="Century Gothic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0508" y="1226368"/>
            <a:ext cx="4821532" cy="3407140"/>
            <a:chOff x="1749391" y="2347209"/>
            <a:chExt cx="3859074" cy="27270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3" descr="M:\Warwick Music pBone 76\2016\pBuzz\Customerfeedback\Graphics for PowerPoint\Speech Bubble_2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391" y="2347209"/>
              <a:ext cx="3859074" cy="272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2613901" y="2865915"/>
              <a:ext cx="2102439" cy="145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entury Gothic" pitchFamily="34" charset="0"/>
                </a:rPr>
                <a:t>The perfect starter instrument for a encouraging young musicians. A cross between a trumpet and a trombone, made of plastic (so lightweight) and simple to use</a:t>
              </a:r>
              <a:endParaRPr lang="en-GB" sz="1400" dirty="0">
                <a:latin typeface="Century Gothic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63888" y="1393148"/>
            <a:ext cx="3267733" cy="2309147"/>
            <a:chOff x="1749391" y="2347209"/>
            <a:chExt cx="3859074" cy="27270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3" descr="M:\Warwick Music pBone 76\2016\pBuzz\Customerfeedback\Graphics for PowerPoint\Speech Bubble_2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391" y="2347209"/>
              <a:ext cx="3859074" cy="2727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2556267" y="2986061"/>
              <a:ext cx="2245323" cy="59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entury Gothic" pitchFamily="34" charset="0"/>
                </a:rPr>
                <a:t>A first step for someone who wants to play a brass instrument</a:t>
              </a:r>
              <a:endParaRPr lang="en-GB" sz="1400" dirty="0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4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/>
              <a:t>Used by professionals . . .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849" y="1985761"/>
            <a:ext cx="2108320" cy="3809391"/>
          </a:xfrm>
          <a:prstGeom prst="rect">
            <a:avLst/>
          </a:prstGeom>
          <a:ln>
            <a:solidFill>
              <a:srgbClr val="4E67C8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066" y="1249323"/>
            <a:ext cx="2378369" cy="2840907"/>
          </a:xfrm>
          <a:prstGeom prst="rect">
            <a:avLst/>
          </a:prstGeom>
          <a:ln>
            <a:solidFill>
              <a:srgbClr val="4E67C8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906" y="2899794"/>
            <a:ext cx="3333218" cy="3333218"/>
          </a:xfrm>
          <a:prstGeom prst="rect">
            <a:avLst/>
          </a:prstGeom>
          <a:ln>
            <a:solidFill>
              <a:srgbClr val="4E67C8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330" y="4279822"/>
            <a:ext cx="2360691" cy="2209484"/>
          </a:xfrm>
          <a:prstGeom prst="rect">
            <a:avLst/>
          </a:prstGeom>
          <a:ln>
            <a:solidFill>
              <a:srgbClr val="4E67C8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7380586" y="152742"/>
            <a:ext cx="192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Legitimized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&amp; Endorsed </a:t>
            </a:r>
          </a:p>
        </p:txBody>
      </p:sp>
    </p:spTree>
    <p:extLst>
      <p:ext uri="{BB962C8B-B14F-4D97-AF65-F5344CB8AC3E}">
        <p14:creationId xmlns:p14="http://schemas.microsoft.com/office/powerpoint/2010/main" val="18626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/>
              <a:t>. . . and future professionals</a:t>
            </a:r>
            <a:endParaRPr lang="en-US" dirty="0"/>
          </a:p>
        </p:txBody>
      </p:sp>
      <p:pic>
        <p:nvPicPr>
          <p:cNvPr id="4" name="Picture 3" descr="MVI_0042.MOV-76.32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613" y="3767274"/>
            <a:ext cx="2259072" cy="2211199"/>
          </a:xfrm>
          <a:prstGeom prst="rect">
            <a:avLst/>
          </a:prstGeom>
          <a:ln>
            <a:solidFill>
              <a:srgbClr val="4E67C8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149" y="1280170"/>
            <a:ext cx="3120622" cy="2080414"/>
          </a:xfrm>
          <a:prstGeom prst="rect">
            <a:avLst/>
          </a:prstGeom>
          <a:ln>
            <a:solidFill>
              <a:srgbClr val="4E67C8"/>
            </a:solidFill>
          </a:ln>
        </p:spPr>
      </p:pic>
      <p:pic>
        <p:nvPicPr>
          <p:cNvPr id="6" name="Picture 5" descr="7792Clarke12442a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130" y="2414358"/>
            <a:ext cx="2825447" cy="2956764"/>
          </a:xfrm>
          <a:prstGeom prst="rect">
            <a:avLst/>
          </a:prstGeom>
          <a:ln>
            <a:solidFill>
              <a:srgbClr val="4E67C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360266" y="112102"/>
            <a:ext cx="192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Advancing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pre Band Base </a:t>
            </a:r>
          </a:p>
        </p:txBody>
      </p:sp>
    </p:spTree>
    <p:extLst>
      <p:ext uri="{BB962C8B-B14F-4D97-AF65-F5344CB8AC3E}">
        <p14:creationId xmlns:p14="http://schemas.microsoft.com/office/powerpoint/2010/main" val="258776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44240"/>
            <a:ext cx="7556313" cy="11161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The musicians behind pBone &amp; pTrumpet and now </a:t>
            </a:r>
            <a:r>
              <a:rPr lang="en-US" dirty="0" err="1" smtClean="0">
                <a:solidFill>
                  <a:srgbClr val="4E67C8"/>
                </a:solidFill>
              </a:rPr>
              <a:t>pBuzz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3946526" cy="4144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British musicians and parents passionate about music-making</a:t>
            </a:r>
          </a:p>
          <a:p>
            <a:r>
              <a:rPr lang="en-US" dirty="0" smtClean="0"/>
              <a:t>pBone: Designed and developed in the UK from 2007-2010</a:t>
            </a:r>
          </a:p>
          <a:p>
            <a:r>
              <a:rPr lang="en-US" dirty="0" smtClean="0"/>
              <a:t>pTrumpet: Designed and developed in the UK from 2012-2014</a:t>
            </a:r>
          </a:p>
          <a:p>
            <a:r>
              <a:rPr lang="en-US" dirty="0" err="1" smtClean="0"/>
              <a:t>pBuzz</a:t>
            </a:r>
            <a:r>
              <a:rPr lang="en-US" dirty="0" smtClean="0"/>
              <a:t>: Designed, developed and manufactured in the UK 2016</a:t>
            </a:r>
          </a:p>
          <a:p>
            <a:r>
              <a:rPr lang="en-US" dirty="0" err="1" smtClean="0"/>
              <a:t>Branislav</a:t>
            </a:r>
            <a:r>
              <a:rPr lang="en-US" dirty="0" smtClean="0"/>
              <a:t> </a:t>
            </a:r>
            <a:r>
              <a:rPr lang="en-US" dirty="0" err="1" smtClean="0"/>
              <a:t>Zivkovic</a:t>
            </a:r>
            <a:r>
              <a:rPr lang="en-US" dirty="0" smtClean="0"/>
              <a:t> joins as 	        Chief Commercial Officer &amp; President, North America in 2016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7792Clarke12938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362" y="2423198"/>
            <a:ext cx="3847335" cy="288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35093" y="155453"/>
            <a:ext cx="160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Core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Team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9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188" y="1247844"/>
            <a:ext cx="3025812" cy="1624604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pic>
        <p:nvPicPr>
          <p:cNvPr id="6" name="Picture 5" descr="pbuzz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7844"/>
            <a:ext cx="3444841" cy="2635014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4E67C8"/>
                </a:solidFill>
              </a:rPr>
              <a:t>Creating Life Changing Experiences</a:t>
            </a:r>
            <a:endParaRPr lang="en-US" sz="3100" dirty="0">
              <a:solidFill>
                <a:srgbClr val="4E67C8"/>
              </a:solidFill>
            </a:endParaRPr>
          </a:p>
        </p:txBody>
      </p:sp>
      <p:pic>
        <p:nvPicPr>
          <p:cNvPr id="3" name="Picture 2" descr="fb3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41" y="1244828"/>
            <a:ext cx="2656397" cy="2656397"/>
          </a:xfrm>
          <a:prstGeom prst="rect">
            <a:avLst/>
          </a:prstGeom>
          <a:ln w="57150" cmpd="sng">
            <a:solidFill>
              <a:schemeClr val="accent1"/>
            </a:solidFill>
          </a:ln>
        </p:spPr>
      </p:pic>
      <p:pic>
        <p:nvPicPr>
          <p:cNvPr id="5" name="Picture 4" descr="fb18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97250"/>
            <a:ext cx="3460751" cy="3460751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63526" y="142877"/>
            <a:ext cx="158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Origins of Expressions</a:t>
            </a:r>
          </a:p>
        </p:txBody>
      </p:sp>
      <p:pic>
        <p:nvPicPr>
          <p:cNvPr id="8" name="Picture 7" descr="fb1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188" y="2823584"/>
            <a:ext cx="3025812" cy="4034416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pic>
        <p:nvPicPr>
          <p:cNvPr id="4" name="Picture 3" descr="fb14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7408" y="3901225"/>
            <a:ext cx="2570317" cy="2956775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</p:spTree>
    <p:extLst>
      <p:ext uri="{BB962C8B-B14F-4D97-AF65-F5344CB8AC3E}">
        <p14:creationId xmlns:p14="http://schemas.microsoft.com/office/powerpoint/2010/main" val="15272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Nurturing the next generation</a:t>
            </a:r>
            <a:endParaRPr lang="en-US" dirty="0">
              <a:solidFill>
                <a:srgbClr val="4E67C8"/>
              </a:solidFill>
            </a:endParaRPr>
          </a:p>
        </p:txBody>
      </p:sp>
      <p:pic>
        <p:nvPicPr>
          <p:cNvPr id="4" name="Picture 3" descr="fb9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9" y="1244828"/>
            <a:ext cx="3837327" cy="2769716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35092" y="154919"/>
            <a:ext cx="160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Caring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Journey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eptember 2015 MONTAGE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206" y="4422632"/>
            <a:ext cx="3916793" cy="2435368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pic>
        <p:nvPicPr>
          <p:cNvPr id="3" name="Picture 2" descr="schoo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0310" y="1244828"/>
            <a:ext cx="5696508" cy="3177804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pic>
        <p:nvPicPr>
          <p:cNvPr id="6" name="Picture 5" descr="fb11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" y="4014544"/>
            <a:ext cx="5177223" cy="2843456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</p:spTree>
    <p:extLst>
      <p:ext uri="{BB962C8B-B14F-4D97-AF65-F5344CB8AC3E}">
        <p14:creationId xmlns:p14="http://schemas.microsoft.com/office/powerpoint/2010/main" val="281985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Making Music Fun</a:t>
            </a:r>
            <a:endParaRPr lang="en-US" dirty="0">
              <a:solidFill>
                <a:srgbClr val="4E67C8"/>
              </a:solidFill>
            </a:endParaRPr>
          </a:p>
        </p:txBody>
      </p:sp>
      <p:pic>
        <p:nvPicPr>
          <p:cNvPr id="7" name="Picture 6" descr="D4S_058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913"/>
            <a:ext cx="4391282" cy="2922518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16136" y="142877"/>
            <a:ext cx="1676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Play &amp;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Pleasure</a:t>
            </a:r>
          </a:p>
        </p:txBody>
      </p:sp>
      <p:pic>
        <p:nvPicPr>
          <p:cNvPr id="4" name="Picture 3" descr="oldkids-originalaudio.mp4-16.177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2125" y="1256427"/>
            <a:ext cx="2301875" cy="5565728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pic>
        <p:nvPicPr>
          <p:cNvPr id="3" name="Picture 2" descr="fb1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554" y="1250998"/>
            <a:ext cx="2783657" cy="3711542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pic>
        <p:nvPicPr>
          <p:cNvPr id="5" name="Picture 4" descr="PhiladelphiaOrchestrapBones.jpe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0554" y="4855729"/>
            <a:ext cx="2783659" cy="2013811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  <p:pic>
        <p:nvPicPr>
          <p:cNvPr id="8" name="Picture 7" descr="pTrumpets.jpe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256427"/>
            <a:ext cx="4020552" cy="2645764"/>
          </a:xfrm>
          <a:prstGeom prst="rect">
            <a:avLst/>
          </a:prstGeom>
          <a:ln w="57150" cmpd="sng">
            <a:solidFill>
              <a:srgbClr val="4E67C8"/>
            </a:solidFill>
          </a:ln>
        </p:spPr>
      </p:pic>
    </p:spTree>
    <p:extLst>
      <p:ext uri="{BB962C8B-B14F-4D97-AF65-F5344CB8AC3E}">
        <p14:creationId xmlns:p14="http://schemas.microsoft.com/office/powerpoint/2010/main" val="16860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Why are we here?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2" y="1444942"/>
            <a:ext cx="8432167" cy="47247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dirty="0" smtClean="0"/>
          </a:p>
          <a:p>
            <a:r>
              <a:rPr lang="en-US" dirty="0" smtClean="0"/>
              <a:t>Great Endorsement as Musical Instrument </a:t>
            </a:r>
          </a:p>
          <a:p>
            <a:r>
              <a:rPr lang="en-US" dirty="0" smtClean="0"/>
              <a:t>Massive potential Toy Product </a:t>
            </a:r>
            <a:endParaRPr lang="en-US" sz="1400" dirty="0"/>
          </a:p>
          <a:p>
            <a:r>
              <a:rPr lang="en-US" dirty="0" err="1" smtClean="0"/>
              <a:t>pBuzz</a:t>
            </a:r>
            <a:r>
              <a:rPr lang="en-US" dirty="0" smtClean="0"/>
              <a:t> offers unique experience &amp; revenue stream for partners</a:t>
            </a:r>
            <a:endParaRPr lang="en-US" dirty="0"/>
          </a:p>
          <a:p>
            <a:r>
              <a:rPr lang="en-US" dirty="0" smtClean="0"/>
              <a:t>Bridge and leverage local Elementary &amp; Band Director Relationships</a:t>
            </a:r>
          </a:p>
          <a:p>
            <a:r>
              <a:rPr lang="en-US" dirty="0" smtClean="0"/>
              <a:t>Case Studies, lessons plans and curriculums being developed across the globe by progressive, innovative educators. </a:t>
            </a:r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25614" y="258873"/>
            <a:ext cx="161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Aspiration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E67C8"/>
                </a:solidFill>
              </a:rPr>
              <a:t>What do we provide in return?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3" y="1473519"/>
            <a:ext cx="8116889" cy="44281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A dedicated and committed team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High volume, high margin product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First-mover advantage on new product innovation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Industry leading quality and service for your customers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b="1" u="sng" dirty="0" smtClean="0"/>
              <a:t>pre Band</a:t>
            </a:r>
            <a:r>
              <a:rPr lang="en-US" dirty="0" smtClean="0"/>
              <a:t> complimentary instrument </a:t>
            </a:r>
            <a:r>
              <a:rPr lang="en-US" dirty="0" smtClean="0"/>
              <a:t>to grow the market</a:t>
            </a:r>
            <a:r>
              <a:rPr lang="en-US" dirty="0" smtClean="0"/>
              <a:t>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1.4m people engaged monthly on social media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94902" y="137513"/>
            <a:ext cx="1527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Offer We </a:t>
            </a:r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ring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7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4E67C8"/>
                </a:solidFill>
              </a:rPr>
              <a:t>Growing the market for incumbents</a:t>
            </a:r>
            <a:endParaRPr lang="en-US" sz="1200" dirty="0">
              <a:solidFill>
                <a:srgbClr val="4E67C8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44625783"/>
              </p:ext>
            </p:extLst>
          </p:nvPr>
        </p:nvGraphicFramePr>
        <p:xfrm>
          <a:off x="970483" y="1579207"/>
          <a:ext cx="7273219" cy="4529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triped Right Arrow 9"/>
          <p:cNvSpPr/>
          <p:nvPr/>
        </p:nvSpPr>
        <p:spPr>
          <a:xfrm rot="18490219">
            <a:off x="-39143" y="4055345"/>
            <a:ext cx="3860766" cy="292087"/>
          </a:xfrm>
          <a:prstGeom prst="stripedRightArrow">
            <a:avLst>
              <a:gd name="adj1" fmla="val 36291"/>
              <a:gd name="adj2" fmla="val 10084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8489287">
            <a:off x="-396819" y="3813197"/>
            <a:ext cx="395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pBand</a:t>
            </a:r>
            <a:r>
              <a:rPr lang="en-US" sz="2400" dirty="0" smtClean="0"/>
              <a:t>: making music fun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368058" y="2345904"/>
            <a:ext cx="211211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US School Population</a:t>
            </a:r>
          </a:p>
          <a:p>
            <a:pPr algn="ctr"/>
            <a:r>
              <a:rPr lang="en-US" sz="1200" dirty="0" smtClean="0"/>
              <a:t>Pre-6: 33m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 smtClean="0"/>
              <a:t>School Brass Sales: 234k units p.a. = 0.8%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99436" y="1139314"/>
            <a:ext cx="2112116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/>
              <a:t>pBand</a:t>
            </a:r>
            <a:r>
              <a:rPr lang="en-US" sz="1200" dirty="0" smtClean="0"/>
              <a:t> ideal for pre-Band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Low cost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Lightweight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Robust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No maintenance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Easy Access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Fun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532592" y="169757"/>
            <a:ext cx="1604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Pre Band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Base Growth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0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49112" y="124907"/>
            <a:ext cx="160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4570" y="85362"/>
            <a:ext cx="1599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Hearing Market Needs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4E67C8"/>
                </a:solidFill>
              </a:rPr>
              <a:t>What customers asked for?</a:t>
            </a:r>
            <a:endParaRPr lang="en-US" dirty="0">
              <a:solidFill>
                <a:srgbClr val="4E67C8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22016" y="2012064"/>
            <a:ext cx="7891557" cy="4144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Musical Instrument for 3+ year olds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Discover the joy of music in seconds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Learn to Play in Minutes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Enjoy a lifetime of Music </a:t>
            </a:r>
          </a:p>
          <a:p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248" y="2012063"/>
            <a:ext cx="2474332" cy="330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1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Advantage">
    <a:fillStyleLst>
      <a:solidFill>
        <a:schemeClr val="phClr"/>
      </a:solidFill>
      <a:gradFill rotWithShape="1">
        <a:gsLst>
          <a:gs pos="0">
            <a:schemeClr val="phClr">
              <a:tint val="100000"/>
              <a:shade val="40000"/>
              <a:alpha val="100000"/>
              <a:satMod val="150000"/>
              <a:lumMod val="100000"/>
            </a:schemeClr>
          </a:gs>
          <a:gs pos="100000">
            <a:schemeClr val="phClr">
              <a:tint val="70000"/>
              <a:shade val="100000"/>
              <a:alpha val="100000"/>
              <a:satMod val="200000"/>
              <a:lumMod val="100000"/>
            </a:schemeClr>
          </a:gs>
        </a:gsLst>
        <a:lin ang="6000000" scaled="1"/>
      </a:gradFill>
      <a:gradFill rotWithShape="1">
        <a:gsLst>
          <a:gs pos="0">
            <a:schemeClr val="phClr">
              <a:shade val="40000"/>
              <a:alpha val="100000"/>
              <a:satMod val="150000"/>
              <a:lumMod val="100000"/>
            </a:schemeClr>
          </a:gs>
          <a:gs pos="100000">
            <a:schemeClr val="phClr">
              <a:tint val="70000"/>
              <a:shade val="100000"/>
              <a:alpha val="100000"/>
              <a:satMod val="200000"/>
              <a:lumMod val="100000"/>
            </a:schemeClr>
          </a:gs>
        </a:gsLst>
        <a:lin ang="5400000" scaled="1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innerShdw blurRad="50800" dist="25400" dir="13500000">
            <a:srgbClr val="FFFFFF">
              <a:alpha val="75000"/>
            </a:srgbClr>
          </a:innerShdw>
          <a:outerShdw blurRad="63500" dist="25400" dir="5400000" rotWithShape="0">
            <a:srgbClr val="808080">
              <a:alpha val="75000"/>
            </a:srgbClr>
          </a:outerShdw>
        </a:effectLst>
      </a:effectStyle>
      <a:effectStyle>
        <a:effectLst/>
        <a:scene3d>
          <a:camera prst="orthographicFront">
            <a:rot lat="0" lon="0" rev="0"/>
          </a:camera>
          <a:lightRig rig="twoPt" dir="tl">
            <a:rot lat="0" lon="0" rev="4500000"/>
          </a:lightRig>
        </a:scene3d>
        <a:sp3d>
          <a:bevelT w="635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1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D5B621E1C7E248941487BAD2DA8236" ma:contentTypeVersion="13" ma:contentTypeDescription="Create a new document." ma:contentTypeScope="" ma:versionID="0d1e41ec623fa455a0fabc26ca411cfe">
  <xsd:schema xmlns:xsd="http://www.w3.org/2001/XMLSchema" xmlns:xs="http://www.w3.org/2001/XMLSchema" xmlns:p="http://schemas.microsoft.com/office/2006/metadata/properties" xmlns:ns2="ee5a2d30-1b69-4bbc-a828-cff1e13813d4" xmlns:ns3="777e61dc-7379-42d4-a4d9-cdcfc19bec34" targetNamespace="http://schemas.microsoft.com/office/2006/metadata/properties" ma:root="true" ma:fieldsID="05815ace2448de04c0160faf232e0be6" ns2:_="" ns3:_="">
    <xsd:import namespace="ee5a2d30-1b69-4bbc-a828-cff1e13813d4"/>
    <xsd:import namespace="777e61dc-7379-42d4-a4d9-cdcfc19bec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dy0v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a2d30-1b69-4bbc-a828-cff1e13813d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7e61dc-7379-42d4-a4d9-cdcfc19be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y0v" ma:index="23" nillable="true" ma:displayName="Number" ma:internalName="dy0v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e5a2d30-1b69-4bbc-a828-cff1e13813d4">2KDQWWA6M2HZ-1797715284-9870</_dlc_DocId>
    <_dlc_DocIdUrl xmlns="ee5a2d30-1b69-4bbc-a828-cff1e13813d4">
      <Url>https://rhythmband.sharepoint.com/sites/RBIProductMediaLibrary/_layouts/15/DocIdRedir.aspx?ID=2KDQWWA6M2HZ-1797715284-9870</Url>
      <Description>2KDQWWA6M2HZ-1797715284-9870</Description>
    </_dlc_DocIdUrl>
    <dy0v xmlns="777e61dc-7379-42d4-a4d9-cdcfc19bec34" xsi:nil="true"/>
  </documentManagement>
</p:properties>
</file>

<file path=customXml/itemProps1.xml><?xml version="1.0" encoding="utf-8"?>
<ds:datastoreItem xmlns:ds="http://schemas.openxmlformats.org/officeDocument/2006/customXml" ds:itemID="{9DD2CC5F-6EFD-45B3-BA97-598BB6C140AC}"/>
</file>

<file path=customXml/itemProps2.xml><?xml version="1.0" encoding="utf-8"?>
<ds:datastoreItem xmlns:ds="http://schemas.openxmlformats.org/officeDocument/2006/customXml" ds:itemID="{EAAFDAC2-954A-4C9F-9976-A3FE88CD22F2}"/>
</file>

<file path=customXml/itemProps3.xml><?xml version="1.0" encoding="utf-8"?>
<ds:datastoreItem xmlns:ds="http://schemas.openxmlformats.org/officeDocument/2006/customXml" ds:itemID="{58FABCA3-86AC-4AD1-967E-B60970D6AE7A}"/>
</file>

<file path=customXml/itemProps4.xml><?xml version="1.0" encoding="utf-8"?>
<ds:datastoreItem xmlns:ds="http://schemas.openxmlformats.org/officeDocument/2006/customXml" ds:itemID="{14285169-1958-4A47-9B3E-B26C105F2AA1}"/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9892</TotalTime>
  <Words>2890</Words>
  <Application>Microsoft Office PowerPoint</Application>
  <PresentationFormat>On-screen Show (4:3)</PresentationFormat>
  <Paragraphs>542</Paragraphs>
  <Slides>52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Advantage</vt:lpstr>
      <vt:lpstr>Custom Design</vt:lpstr>
      <vt:lpstr>PowerPoint Presentation</vt:lpstr>
      <vt:lpstr>pBuzz -- igniting the growth for Brass Instruments </vt:lpstr>
      <vt:lpstr>Executive Summary  – pBuzz is</vt:lpstr>
      <vt:lpstr>Why plastic instruments began?</vt:lpstr>
      <vt:lpstr>The musicians behind pBone &amp; pTrumpet and now pBuzz</vt:lpstr>
      <vt:lpstr>Why are we here?</vt:lpstr>
      <vt:lpstr>What do we provide in return?</vt:lpstr>
      <vt:lpstr>Growing the market for incumbents</vt:lpstr>
      <vt:lpstr>What customers asked for?</vt:lpstr>
      <vt:lpstr>What we wanted to solve?</vt:lpstr>
      <vt:lpstr>Here is what we gave them</vt:lpstr>
      <vt:lpstr>What is pBuzz?   Easy &amp; Fun way to learn Music</vt:lpstr>
      <vt:lpstr>Compared to our competitors?</vt:lpstr>
      <vt:lpstr>pBuzz BREAKS category record: First 4 month in the UK 8,000 units sold, here is what we are learning…  </vt:lpstr>
      <vt:lpstr>PowerPoint Presentation</vt:lpstr>
      <vt:lpstr>Who is buying ?</vt:lpstr>
      <vt:lpstr>Surprise: pBuzz is used as teaching aid   About 15% are Brass Teachers starting Students of 12 years of age with a pBuzz in 3 to 5 introductory embouchure lessons before moving on to a Brass instrument.</vt:lpstr>
      <vt:lpstr>Favorite Quotes when asked:  How would you describe pBuzz to a friend? </vt:lpstr>
      <vt:lpstr>Mass Appeal</vt:lpstr>
      <vt:lpstr>A picture paints a thousand words . . . . </vt:lpstr>
      <vt:lpstr>Quality in Manufacture</vt:lpstr>
      <vt:lpstr>Quality in Service</vt:lpstr>
      <vt:lpstr>Net Promoter Scores</vt:lpstr>
      <vt:lpstr>Consumer Reach &amp; Engagement</vt:lpstr>
      <vt:lpstr>Earning our Unique Right to Win</vt:lpstr>
      <vt:lpstr>Potential Next Steps</vt:lpstr>
      <vt:lpstr>Why pBuzz?</vt:lpstr>
      <vt:lpstr>PowerPoint Presentation</vt:lpstr>
      <vt:lpstr>pBuzz – Helping you share the story </vt:lpstr>
      <vt:lpstr>pBuzz – Available in the USA  </vt:lpstr>
      <vt:lpstr>pBuzz – Available in the USA  </vt:lpstr>
      <vt:lpstr>pBuzz – Available in the USA https://shop.preschoolprodigies.com/product/pbuzz/    </vt:lpstr>
      <vt:lpstr>pBuzz – ORFF Schulwerk  </vt:lpstr>
      <vt:lpstr>pBuzz - – Available in the USA   </vt:lpstr>
      <vt:lpstr>Product Specifications</vt:lpstr>
      <vt:lpstr>pBuzz campaigns</vt:lpstr>
      <vt:lpstr>The Path to Purchase is changing </vt:lpstr>
      <vt:lpstr>Emotional Connections  Build lasting Memories </vt:lpstr>
      <vt:lpstr>Introducing a fun,  new musical instrument </vt:lpstr>
      <vt:lpstr>Designed by Mums for Moms</vt:lpstr>
      <vt:lpstr>Graphic Representation</vt:lpstr>
      <vt:lpstr>Product Cards</vt:lpstr>
      <vt:lpstr>Websites</vt:lpstr>
      <vt:lpstr>Supporting teachers with a dedicated education portal</vt:lpstr>
      <vt:lpstr>Please contact, engage  and join the journey</vt:lpstr>
      <vt:lpstr>Music Industry Partners</vt:lpstr>
      <vt:lpstr>How would you describe pBuzz to a friend? </vt:lpstr>
      <vt:lpstr>Used by professionals . . . </vt:lpstr>
      <vt:lpstr>. . . and future professionals</vt:lpstr>
      <vt:lpstr>Creating Life Changing Experiences</vt:lpstr>
      <vt:lpstr>Nurturing the next generation</vt:lpstr>
      <vt:lpstr>Making Music Fun</vt:lpstr>
    </vt:vector>
  </TitlesOfParts>
  <Company>Warwick Music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pBone &amp; pTrumpet</dc:title>
  <dc:creator>Branislav Zivkovic</dc:creator>
  <cp:lastModifiedBy>zivkovic</cp:lastModifiedBy>
  <cp:revision>387</cp:revision>
  <cp:lastPrinted>2016-08-06T07:49:27Z</cp:lastPrinted>
  <dcterms:created xsi:type="dcterms:W3CDTF">2015-11-30T20:07:27Z</dcterms:created>
  <dcterms:modified xsi:type="dcterms:W3CDTF">2016-11-04T13:42:43Z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0x0101000AD5B621E1C7E248941487BAD2DA8236</vt:lpwstr>
  </property>
  <property fmtid="{D5CDD505-2E9C-101B-9397-08002B2CF9AE}" pid="3" name="_dlc_DocIdItemGuid">
    <vt:lpwstr>f52ba647-d51b-4c86-b751-4972b57ccad4</vt:lpwstr>
  </property>
</Properties>
</file>